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Anton"/>
      <p:regular r:id="rId20"/>
    </p:embeddedFont>
    <p:embeddedFont>
      <p:font typeface="Helvetica Neue"/>
      <p:regular r:id="rId21"/>
      <p:bold r:id="rId22"/>
      <p:italic r:id="rId23"/>
      <p:boldItalic r:id="rId24"/>
    </p:embeddedFont>
    <p:embeddedFont>
      <p:font typeface="Helvetica Neue Light"/>
      <p:regular r:id="rId25"/>
      <p:bold r:id="rId26"/>
      <p:italic r:id="rId27"/>
      <p:boldItalic r:id="rId28"/>
    </p:embeddedFont>
    <p:embeddedFont>
      <p:font typeface="DM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nton-regular.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MSans-italic.fntdata"/><Relationship Id="rId30" Type="http://schemas.openxmlformats.org/officeDocument/2006/relationships/font" Target="fonts/DM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d5b474d7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d5b474d7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5d5b474d77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d5b474d77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d5b474d77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5d5b474d77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d5b474d77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d5b474d77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5d5b474d77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d5b474d77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15d5b474d77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d5b474d77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d5b474d77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5d5b474d77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15d5b474d77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d5b474d7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15d5b474d7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181" name="Google Shape;181;g15d5b474d77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d5b474d77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15d5b474d77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5d5b474d77_0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d5b474d77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5d5b474d77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Contexto: Contexto del proyecto (I.e motivación, situación general del problema, etc.)</a:t>
            </a:r>
            <a:endParaRPr/>
          </a:p>
          <a:p>
            <a:pPr indent="0" lvl="0" marL="0" rtl="0" algn="l">
              <a:spcBef>
                <a:spcPts val="0"/>
              </a:spcBef>
              <a:spcAft>
                <a:spcPts val="0"/>
              </a:spcAft>
              <a:buNone/>
            </a:pPr>
            <a:r>
              <a:rPr lang="en-US"/>
              <a:t>Audiencia: esto es para que los lectores sepan de primera mano si este es un proyecto que puede beneficiarles.</a:t>
            </a:r>
            <a:endParaRPr/>
          </a:p>
        </p:txBody>
      </p:sp>
      <p:sp>
        <p:nvSpPr>
          <p:cNvPr id="199" name="Google Shape;199;g15d5b474d77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d5b474d77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5d5b474d77_0_1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15d5b474d77_0_1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1"/>
          <p:cNvSpPr/>
          <p:nvPr>
            <p:ph idx="2" type="pic"/>
          </p:nvPr>
        </p:nvSpPr>
        <p:spPr>
          <a:xfrm>
            <a:off x="5183188" y="987425"/>
            <a:ext cx="6172200" cy="4873625"/>
          </a:xfrm>
          <a:prstGeom prst="rect">
            <a:avLst/>
          </a:prstGeom>
          <a:noFill/>
          <a:ln>
            <a:noFill/>
          </a:ln>
        </p:spPr>
      </p:sp>
      <p:sp>
        <p:nvSpPr>
          <p:cNvPr id="69" name="Google Shape;69;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5" name="Shape 85"/>
        <p:cNvGrpSpPr/>
        <p:nvPr/>
      </p:nvGrpSpPr>
      <p:grpSpPr>
        <a:xfrm>
          <a:off x="0" y="0"/>
          <a:ext cx="0" cy="0"/>
          <a:chOff x="0" y="0"/>
          <a:chExt cx="0" cy="0"/>
        </a:xfrm>
      </p:grpSpPr>
      <p:sp>
        <p:nvSpPr>
          <p:cNvPr id="86" name="Google Shape;86;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88" name="Shape 8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9" name="Shape 89"/>
        <p:cNvGrpSpPr/>
        <p:nvPr/>
      </p:nvGrpSpPr>
      <p:grpSpPr>
        <a:xfrm>
          <a:off x="0" y="0"/>
          <a:ext cx="0" cy="0"/>
          <a:chOff x="0" y="0"/>
          <a:chExt cx="0" cy="0"/>
        </a:xfrm>
      </p:grpSpPr>
      <p:sp>
        <p:nvSpPr>
          <p:cNvPr id="90" name="Google Shape;90;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2" name="Google Shape;92;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17"/>
          <p:cNvSpPr txBox="1"/>
          <p:nvPr>
            <p:ph idx="1" type="body"/>
          </p:nvPr>
        </p:nvSpPr>
        <p:spPr>
          <a:xfrm>
            <a:off x="381000" y="476098"/>
            <a:ext cx="8821738" cy="50777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7"/>
          <p:cNvSpPr txBox="1"/>
          <p:nvPr>
            <p:ph idx="2" type="body"/>
          </p:nvPr>
        </p:nvSpPr>
        <p:spPr>
          <a:xfrm>
            <a:off x="381000" y="983871"/>
            <a:ext cx="6745288" cy="424807"/>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95" name="Shape 95"/>
        <p:cNvGrpSpPr/>
        <p:nvPr/>
      </p:nvGrpSpPr>
      <p:grpSpPr>
        <a:xfrm>
          <a:off x="0" y="0"/>
          <a:ext cx="0" cy="0"/>
          <a:chOff x="0" y="0"/>
          <a:chExt cx="0" cy="0"/>
        </a:xfrm>
      </p:grpSpPr>
      <p:sp>
        <p:nvSpPr>
          <p:cNvPr id="96" name="Google Shape;96;p18"/>
          <p:cNvSpPr/>
          <p:nvPr/>
        </p:nvSpPr>
        <p:spPr>
          <a:xfrm>
            <a:off x="0" y="5787"/>
            <a:ext cx="12192000" cy="6858000"/>
          </a:xfrm>
          <a:prstGeom prst="rect">
            <a:avLst/>
          </a:prstGeom>
          <a:gradFill>
            <a:gsLst>
              <a:gs pos="0">
                <a:srgbClr val="01BAFF"/>
              </a:gs>
              <a:gs pos="100000">
                <a:srgbClr val="00F4FE"/>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8"/>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18"/>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9" name="Google Shape;99;p18"/>
          <p:cNvSpPr txBox="1"/>
          <p:nvPr>
            <p:ph idx="1" type="body"/>
          </p:nvPr>
        </p:nvSpPr>
        <p:spPr>
          <a:xfrm>
            <a:off x="349250" y="2317283"/>
            <a:ext cx="11493500" cy="22234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100" name="Shape 100"/>
        <p:cNvGrpSpPr/>
        <p:nvPr/>
      </p:nvGrpSpPr>
      <p:grpSpPr>
        <a:xfrm>
          <a:off x="0" y="0"/>
          <a:ext cx="0" cy="0"/>
          <a:chOff x="0" y="0"/>
          <a:chExt cx="0" cy="0"/>
        </a:xfrm>
      </p:grpSpPr>
      <p:sp>
        <p:nvSpPr>
          <p:cNvPr id="101" name="Google Shape;101;p19"/>
          <p:cNvSpPr/>
          <p:nvPr/>
        </p:nvSpPr>
        <p:spPr>
          <a:xfrm>
            <a:off x="0" y="0"/>
            <a:ext cx="12192000" cy="6858000"/>
          </a:xfrm>
          <a:prstGeom prst="rect">
            <a:avLst/>
          </a:prstGeom>
          <a:gradFill>
            <a:gsLst>
              <a:gs pos="0">
                <a:srgbClr val="00F4FE"/>
              </a:gs>
              <a:gs pos="99000">
                <a:srgbClr val="08FA7B"/>
              </a:gs>
              <a:gs pos="100000">
                <a:srgbClr val="08FA7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9"/>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9"/>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19"/>
          <p:cNvSpPr txBox="1"/>
          <p:nvPr>
            <p:ph idx="1" type="body"/>
          </p:nvPr>
        </p:nvSpPr>
        <p:spPr>
          <a:xfrm>
            <a:off x="349250" y="2317283"/>
            <a:ext cx="11493500" cy="222343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105" name="Shape 105"/>
        <p:cNvGrpSpPr/>
        <p:nvPr/>
      </p:nvGrpSpPr>
      <p:grpSpPr>
        <a:xfrm>
          <a:off x="0" y="0"/>
          <a:ext cx="0" cy="0"/>
          <a:chOff x="0" y="0"/>
          <a:chExt cx="0" cy="0"/>
        </a:xfrm>
      </p:grpSpPr>
      <p:pic>
        <p:nvPicPr>
          <p:cNvPr id="106" name="Google Shape;106;p20"/>
          <p:cNvPicPr preferRelativeResize="0"/>
          <p:nvPr/>
        </p:nvPicPr>
        <p:blipFill rotWithShape="1">
          <a:blip r:embed="rId2">
            <a:alphaModFix/>
          </a:blip>
          <a:srcRect b="0" l="0" r="0" t="0"/>
          <a:stretch/>
        </p:blipFill>
        <p:spPr>
          <a:xfrm flipH="1">
            <a:off x="8026400" y="2887579"/>
            <a:ext cx="4165600" cy="2935898"/>
          </a:xfrm>
          <a:prstGeom prst="rect">
            <a:avLst/>
          </a:prstGeom>
          <a:noFill/>
          <a:ln>
            <a:noFill/>
          </a:ln>
        </p:spPr>
      </p:pic>
      <p:sp>
        <p:nvSpPr>
          <p:cNvPr id="107" name="Google Shape;107;p20"/>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20"/>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ustom Layout">
  <p:cSld name="39_Custom Layout">
    <p:spTree>
      <p:nvGrpSpPr>
        <p:cNvPr id="109" name="Shape 109"/>
        <p:cNvGrpSpPr/>
        <p:nvPr/>
      </p:nvGrpSpPr>
      <p:grpSpPr>
        <a:xfrm>
          <a:off x="0" y="0"/>
          <a:ext cx="0" cy="0"/>
          <a:chOff x="0" y="0"/>
          <a:chExt cx="0" cy="0"/>
        </a:xfrm>
      </p:grpSpPr>
      <p:pic>
        <p:nvPicPr>
          <p:cNvPr id="110" name="Google Shape;110;p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1" name="Google Shape;111;p21"/>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2" name="Google Shape;112;p21"/>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ustom Layout">
  <p:cSld name="40_Custom Layout">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5" name="Google Shape;115;p22"/>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6" name="Google Shape;116;p22"/>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ustom Layout">
  <p:cSld name="41_Custom Layout">
    <p:spTree>
      <p:nvGrpSpPr>
        <p:cNvPr id="117" name="Shape 117"/>
        <p:cNvGrpSpPr/>
        <p:nvPr/>
      </p:nvGrpSpPr>
      <p:grpSpPr>
        <a:xfrm>
          <a:off x="0" y="0"/>
          <a:ext cx="0" cy="0"/>
          <a:chOff x="0" y="0"/>
          <a:chExt cx="0" cy="0"/>
        </a:xfrm>
      </p:grpSpPr>
      <p:sp>
        <p:nvSpPr>
          <p:cNvPr id="118" name="Google Shape;118;p23"/>
          <p:cNvSpPr txBox="1"/>
          <p:nvPr>
            <p:ph idx="11" type="ftr"/>
          </p:nvPr>
        </p:nvSpPr>
        <p:spPr>
          <a:xfrm>
            <a:off x="381002" y="6519009"/>
            <a:ext cx="5714999" cy="20637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05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9" name="Google Shape;119;p23"/>
          <p:cNvSpPr txBox="1"/>
          <p:nvPr>
            <p:ph idx="12" type="sldNum"/>
          </p:nvPr>
        </p:nvSpPr>
        <p:spPr>
          <a:xfrm>
            <a:off x="11506202" y="6519009"/>
            <a:ext cx="685798" cy="2063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1050">
                <a:solidFill>
                  <a:schemeClr val="dk1"/>
                </a:solidFill>
                <a:latin typeface="Arial"/>
                <a:ea typeface="Arial"/>
                <a:cs typeface="Arial"/>
                <a:sym typeface="Arial"/>
              </a:defRPr>
            </a:lvl1pPr>
            <a:lvl2pPr indent="0" lvl="1" marL="0" marR="0" rtl="0" algn="l">
              <a:spcBef>
                <a:spcPts val="0"/>
              </a:spcBef>
              <a:buNone/>
              <a:defRPr b="0" i="0" sz="1050">
                <a:solidFill>
                  <a:schemeClr val="dk1"/>
                </a:solidFill>
                <a:latin typeface="Arial"/>
                <a:ea typeface="Arial"/>
                <a:cs typeface="Arial"/>
                <a:sym typeface="Arial"/>
              </a:defRPr>
            </a:lvl2pPr>
            <a:lvl3pPr indent="0" lvl="2" marL="0" marR="0" rtl="0" algn="l">
              <a:spcBef>
                <a:spcPts val="0"/>
              </a:spcBef>
              <a:buNone/>
              <a:defRPr b="0" i="0" sz="1050">
                <a:solidFill>
                  <a:schemeClr val="dk1"/>
                </a:solidFill>
                <a:latin typeface="Arial"/>
                <a:ea typeface="Arial"/>
                <a:cs typeface="Arial"/>
                <a:sym typeface="Arial"/>
              </a:defRPr>
            </a:lvl3pPr>
            <a:lvl4pPr indent="0" lvl="3" marL="0" marR="0" rtl="0" algn="l">
              <a:spcBef>
                <a:spcPts val="0"/>
              </a:spcBef>
              <a:buNone/>
              <a:defRPr b="0" i="0" sz="1050">
                <a:solidFill>
                  <a:schemeClr val="dk1"/>
                </a:solidFill>
                <a:latin typeface="Arial"/>
                <a:ea typeface="Arial"/>
                <a:cs typeface="Arial"/>
                <a:sym typeface="Arial"/>
              </a:defRPr>
            </a:lvl4pPr>
            <a:lvl5pPr indent="0" lvl="4" marL="0" marR="0" rtl="0" algn="l">
              <a:spcBef>
                <a:spcPts val="0"/>
              </a:spcBef>
              <a:buNone/>
              <a:defRPr b="0" i="0" sz="1050">
                <a:solidFill>
                  <a:schemeClr val="dk1"/>
                </a:solidFill>
                <a:latin typeface="Arial"/>
                <a:ea typeface="Arial"/>
                <a:cs typeface="Arial"/>
                <a:sym typeface="Arial"/>
              </a:defRPr>
            </a:lvl5pPr>
            <a:lvl6pPr indent="0" lvl="5" marL="0" marR="0" rtl="0" algn="l">
              <a:spcBef>
                <a:spcPts val="0"/>
              </a:spcBef>
              <a:buNone/>
              <a:defRPr b="0" i="0" sz="1050">
                <a:solidFill>
                  <a:schemeClr val="dk1"/>
                </a:solidFill>
                <a:latin typeface="Arial"/>
                <a:ea typeface="Arial"/>
                <a:cs typeface="Arial"/>
                <a:sym typeface="Arial"/>
              </a:defRPr>
            </a:lvl6pPr>
            <a:lvl7pPr indent="0" lvl="6" marL="0" marR="0" rtl="0" algn="l">
              <a:spcBef>
                <a:spcPts val="0"/>
              </a:spcBef>
              <a:buNone/>
              <a:defRPr b="0" i="0" sz="1050">
                <a:solidFill>
                  <a:schemeClr val="dk1"/>
                </a:solidFill>
                <a:latin typeface="Arial"/>
                <a:ea typeface="Arial"/>
                <a:cs typeface="Arial"/>
                <a:sym typeface="Arial"/>
              </a:defRPr>
            </a:lvl7pPr>
            <a:lvl8pPr indent="0" lvl="7" marL="0" marR="0" rtl="0" algn="l">
              <a:spcBef>
                <a:spcPts val="0"/>
              </a:spcBef>
              <a:buNone/>
              <a:defRPr b="0" i="0" sz="1050">
                <a:solidFill>
                  <a:schemeClr val="dk1"/>
                </a:solidFill>
                <a:latin typeface="Arial"/>
                <a:ea typeface="Arial"/>
                <a:cs typeface="Arial"/>
                <a:sym typeface="Arial"/>
              </a:defRPr>
            </a:lvl8pPr>
            <a:lvl9pPr indent="0" lvl="8" marL="0" marR="0" rtl="0" algn="l">
              <a:spcBef>
                <a:spcPts val="0"/>
              </a:spcBef>
              <a:buNone/>
              <a:defRPr b="0" i="0" sz="105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20" name="Shape 120"/>
        <p:cNvGrpSpPr/>
        <p:nvPr/>
      </p:nvGrpSpPr>
      <p:grpSpPr>
        <a:xfrm>
          <a:off x="0" y="0"/>
          <a:ext cx="0" cy="0"/>
          <a:chOff x="0" y="0"/>
          <a:chExt cx="0" cy="0"/>
        </a:xfrm>
      </p:grpSpPr>
      <p:sp>
        <p:nvSpPr>
          <p:cNvPr id="121" name="Google Shape;121;p2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2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2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archive.ics.uci.edu/ml/machine-learning-databases/00275/Bike-Sharing-Dataset.zi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1627300" y="382588"/>
            <a:ext cx="8687100" cy="5873700"/>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rPr lang="en-US" sz="6000">
                <a:latin typeface="Anton"/>
                <a:ea typeface="Anton"/>
                <a:cs typeface="Anton"/>
                <a:sym typeface="Anton"/>
              </a:rPr>
              <a:t>Bike Sharing</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rPr lang="en-US" sz="6000">
                <a:latin typeface="Anton"/>
                <a:ea typeface="Anton"/>
                <a:cs typeface="Anton"/>
                <a:sym typeface="Anton"/>
              </a:rPr>
              <a:t>(Préstamo de bicicletas)</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t/>
            </a:r>
            <a:endParaRPr sz="6000">
              <a:latin typeface="Anton"/>
              <a:ea typeface="Anton"/>
              <a:cs typeface="Anton"/>
              <a:sym typeface="Anton"/>
            </a:endParaRPr>
          </a:p>
          <a:p>
            <a:pPr indent="0" lvl="0" marL="0" marR="0" rtl="0" algn="ctr">
              <a:lnSpc>
                <a:spcPct val="80000"/>
              </a:lnSpc>
              <a:spcBef>
                <a:spcPts val="0"/>
              </a:spcBef>
              <a:spcAft>
                <a:spcPts val="0"/>
              </a:spcAft>
              <a:buClr>
                <a:srgbClr val="000000"/>
              </a:buClr>
              <a:buSzPts val="6000"/>
              <a:buFont typeface="Arial"/>
              <a:buNone/>
            </a:pPr>
            <a:r>
              <a:rPr lang="en-US" sz="3000">
                <a:latin typeface="Helvetica Neue Light"/>
                <a:ea typeface="Helvetica Neue Light"/>
                <a:cs typeface="Helvetica Neue Light"/>
                <a:sym typeface="Helvetica Neue Light"/>
              </a:rPr>
              <a:t>¿Cómo es la distribución del Bike Sharing?</a:t>
            </a:r>
            <a:endParaRPr sz="3000">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900"/>
              <a:buFont typeface="Arial"/>
              <a:buNone/>
            </a:pPr>
            <a:r>
              <a:t/>
            </a:r>
            <a:endParaRPr sz="2900">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900"/>
              <a:buFont typeface="Arial"/>
              <a:buNone/>
            </a:pPr>
            <a:r>
              <a:rPr i="0" lang="en-US" sz="2900" u="none" cap="none" strike="noStrike">
                <a:solidFill>
                  <a:srgbClr val="000000"/>
                </a:solidFill>
                <a:latin typeface="Helvetica Neue Light"/>
                <a:ea typeface="Helvetica Neue Light"/>
                <a:cs typeface="Helvetica Neue Light"/>
                <a:sym typeface="Helvetica Neue Light"/>
              </a:rPr>
              <a:t>AUTOR: </a:t>
            </a:r>
            <a:r>
              <a:rPr lang="en-US" sz="2900">
                <a:latin typeface="Helvetica Neue Light"/>
                <a:ea typeface="Helvetica Neue Light"/>
                <a:cs typeface="Helvetica Neue Light"/>
                <a:sym typeface="Helvetica Neue Light"/>
              </a:rPr>
              <a:t>Carlos Barraza</a:t>
            </a:r>
            <a:endParaRPr sz="2900">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900"/>
              <a:buFont typeface="Arial"/>
              <a:buNone/>
            </a:pPr>
            <a:r>
              <a:t/>
            </a:r>
            <a:endParaRPr sz="2900">
              <a:latin typeface="Helvetica Neue Light"/>
              <a:ea typeface="Helvetica Neue Light"/>
              <a:cs typeface="Helvetica Neue Light"/>
              <a:sym typeface="Helvetica Neue Light"/>
            </a:endParaRPr>
          </a:p>
        </p:txBody>
      </p:sp>
      <p:pic>
        <p:nvPicPr>
          <p:cNvPr id="130" name="Google Shape;130;p25"/>
          <p:cNvPicPr preferRelativeResize="0"/>
          <p:nvPr/>
        </p:nvPicPr>
        <p:blipFill>
          <a:blip r:embed="rId3">
            <a:alphaModFix/>
          </a:blip>
          <a:stretch>
            <a:fillRect/>
          </a:stretch>
        </p:blipFill>
        <p:spPr>
          <a:xfrm>
            <a:off x="2481674" y="2615350"/>
            <a:ext cx="2109676" cy="1408174"/>
          </a:xfrm>
          <a:prstGeom prst="rect">
            <a:avLst/>
          </a:prstGeom>
          <a:noFill/>
          <a:ln>
            <a:noFill/>
          </a:ln>
        </p:spPr>
      </p:pic>
      <p:pic>
        <p:nvPicPr>
          <p:cNvPr id="131" name="Google Shape;131;p25"/>
          <p:cNvPicPr preferRelativeResize="0"/>
          <p:nvPr/>
        </p:nvPicPr>
        <p:blipFill>
          <a:blip r:embed="rId4">
            <a:alphaModFix/>
          </a:blip>
          <a:stretch>
            <a:fillRect/>
          </a:stretch>
        </p:blipFill>
        <p:spPr>
          <a:xfrm>
            <a:off x="4991300" y="2615343"/>
            <a:ext cx="1959100" cy="1467250"/>
          </a:xfrm>
          <a:prstGeom prst="rect">
            <a:avLst/>
          </a:prstGeom>
          <a:noFill/>
          <a:ln>
            <a:noFill/>
          </a:ln>
        </p:spPr>
      </p:pic>
      <p:pic>
        <p:nvPicPr>
          <p:cNvPr id="132" name="Google Shape;132;p25"/>
          <p:cNvPicPr preferRelativeResize="0"/>
          <p:nvPr/>
        </p:nvPicPr>
        <p:blipFill>
          <a:blip r:embed="rId5">
            <a:alphaModFix/>
          </a:blip>
          <a:stretch>
            <a:fillRect/>
          </a:stretch>
        </p:blipFill>
        <p:spPr>
          <a:xfrm>
            <a:off x="7386575" y="2615343"/>
            <a:ext cx="1959100" cy="1467258"/>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nvSpPr>
        <p:spPr>
          <a:xfrm>
            <a:off x="893179" y="274200"/>
            <a:ext cx="6051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4- Analisis exploratorio</a:t>
            </a:r>
            <a:endParaRPr b="1" i="0" sz="2800" u="none" cap="none" strike="noStrike">
              <a:solidFill>
                <a:srgbClr val="000000"/>
              </a:solidFill>
              <a:latin typeface="Arial"/>
              <a:ea typeface="Arial"/>
              <a:cs typeface="Arial"/>
              <a:sym typeface="Arial"/>
            </a:endParaRPr>
          </a:p>
        </p:txBody>
      </p:sp>
      <p:pic>
        <p:nvPicPr>
          <p:cNvPr id="220" name="Google Shape;220;p34"/>
          <p:cNvPicPr preferRelativeResize="0"/>
          <p:nvPr/>
        </p:nvPicPr>
        <p:blipFill>
          <a:blip r:embed="rId3">
            <a:alphaModFix/>
          </a:blip>
          <a:stretch>
            <a:fillRect/>
          </a:stretch>
        </p:blipFill>
        <p:spPr>
          <a:xfrm>
            <a:off x="167650" y="1601700"/>
            <a:ext cx="4688901" cy="3178550"/>
          </a:xfrm>
          <a:prstGeom prst="rect">
            <a:avLst/>
          </a:prstGeom>
          <a:noFill/>
          <a:ln>
            <a:noFill/>
          </a:ln>
        </p:spPr>
      </p:pic>
      <p:pic>
        <p:nvPicPr>
          <p:cNvPr id="221" name="Google Shape;221;p34"/>
          <p:cNvPicPr preferRelativeResize="0"/>
          <p:nvPr/>
        </p:nvPicPr>
        <p:blipFill>
          <a:blip r:embed="rId4">
            <a:alphaModFix/>
          </a:blip>
          <a:stretch>
            <a:fillRect/>
          </a:stretch>
        </p:blipFill>
        <p:spPr>
          <a:xfrm>
            <a:off x="5049625" y="1803250"/>
            <a:ext cx="7076427" cy="2644725"/>
          </a:xfrm>
          <a:prstGeom prst="rect">
            <a:avLst/>
          </a:prstGeom>
          <a:noFill/>
          <a:ln>
            <a:noFill/>
          </a:ln>
        </p:spPr>
      </p:pic>
      <p:sp>
        <p:nvSpPr>
          <p:cNvPr id="222" name="Google Shape;222;p34"/>
          <p:cNvSpPr/>
          <p:nvPr/>
        </p:nvSpPr>
        <p:spPr>
          <a:xfrm>
            <a:off x="777950" y="1198500"/>
            <a:ext cx="35235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Cantidad de usuarios vs Mes del año</a:t>
            </a:r>
            <a:endParaRPr sz="16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23" name="Google Shape;223;p34"/>
          <p:cNvSpPr/>
          <p:nvPr/>
        </p:nvSpPr>
        <p:spPr>
          <a:xfrm>
            <a:off x="6724388" y="1269300"/>
            <a:ext cx="35235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Cantidad de usuarios vs Hora del dia</a:t>
            </a:r>
            <a:endParaRPr sz="16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24" name="Google Shape;224;p34"/>
          <p:cNvSpPr/>
          <p:nvPr/>
        </p:nvSpPr>
        <p:spPr>
          <a:xfrm>
            <a:off x="487825" y="4851050"/>
            <a:ext cx="4561800" cy="132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Según se puede observar la mayor demanda se genera entre los meses de agosto y octubre (Verano). De acuerdo a la hora, la mayor demanda se genera </a:t>
            </a:r>
            <a:endParaRPr sz="18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25" name="Google Shape;225;p34"/>
          <p:cNvSpPr txBox="1"/>
          <p:nvPr/>
        </p:nvSpPr>
        <p:spPr>
          <a:xfrm>
            <a:off x="5699175" y="4932650"/>
            <a:ext cx="605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De acuerdo a la hora, la mayor demanda se genera en las horas 8, 17 y 18 </a:t>
            </a:r>
            <a:endParaRPr sz="1800">
              <a:solidFill>
                <a:schemeClr val="dk1"/>
              </a:solidFill>
              <a:latin typeface="Helvetica Neue Light"/>
              <a:ea typeface="Helvetica Neue Light"/>
              <a:cs typeface="Helvetica Neue Light"/>
              <a:sym typeface="Helvetica Neue Light"/>
            </a:endParaRPr>
          </a:p>
        </p:txBody>
      </p:sp>
      <p:sp>
        <p:nvSpPr>
          <p:cNvPr id="226" name="Google Shape;226;p34"/>
          <p:cNvSpPr txBox="1"/>
          <p:nvPr/>
        </p:nvSpPr>
        <p:spPr>
          <a:xfrm>
            <a:off x="3346400" y="6251450"/>
            <a:ext cx="563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Helvetica Neue Light"/>
                <a:ea typeface="Helvetica Neue Light"/>
                <a:cs typeface="Helvetica Neue Light"/>
                <a:sym typeface="Helvetica Neue Light"/>
              </a:rPr>
              <a:t>* En ambos años vemos una distribución similar</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nvSpPr>
        <p:spPr>
          <a:xfrm>
            <a:off x="893179" y="274200"/>
            <a:ext cx="6051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4- Analisis exploratorio</a:t>
            </a:r>
            <a:endParaRPr b="1" i="0" sz="2800" u="none" cap="none" strike="noStrike">
              <a:solidFill>
                <a:srgbClr val="000000"/>
              </a:solidFill>
              <a:latin typeface="Arial"/>
              <a:ea typeface="Arial"/>
              <a:cs typeface="Arial"/>
              <a:sym typeface="Arial"/>
            </a:endParaRPr>
          </a:p>
        </p:txBody>
      </p:sp>
      <p:pic>
        <p:nvPicPr>
          <p:cNvPr id="233" name="Google Shape;233;p35"/>
          <p:cNvPicPr preferRelativeResize="0"/>
          <p:nvPr/>
        </p:nvPicPr>
        <p:blipFill>
          <a:blip r:embed="rId3">
            <a:alphaModFix/>
          </a:blip>
          <a:stretch>
            <a:fillRect/>
          </a:stretch>
        </p:blipFill>
        <p:spPr>
          <a:xfrm>
            <a:off x="487900" y="1205950"/>
            <a:ext cx="4914511" cy="3516200"/>
          </a:xfrm>
          <a:prstGeom prst="rect">
            <a:avLst/>
          </a:prstGeom>
          <a:noFill/>
          <a:ln>
            <a:noFill/>
          </a:ln>
        </p:spPr>
      </p:pic>
      <p:sp>
        <p:nvSpPr>
          <p:cNvPr id="234" name="Google Shape;234;p35"/>
          <p:cNvSpPr/>
          <p:nvPr/>
        </p:nvSpPr>
        <p:spPr>
          <a:xfrm>
            <a:off x="890440" y="873550"/>
            <a:ext cx="41094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Cantidad de usuarios vs Condición climatica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235" name="Google Shape;235;p35"/>
          <p:cNvPicPr preferRelativeResize="0"/>
          <p:nvPr/>
        </p:nvPicPr>
        <p:blipFill>
          <a:blip r:embed="rId4">
            <a:alphaModFix/>
          </a:blip>
          <a:stretch>
            <a:fillRect/>
          </a:stretch>
        </p:blipFill>
        <p:spPr>
          <a:xfrm>
            <a:off x="6708567" y="1437502"/>
            <a:ext cx="4568359" cy="3284645"/>
          </a:xfrm>
          <a:prstGeom prst="rect">
            <a:avLst/>
          </a:prstGeom>
          <a:noFill/>
          <a:ln>
            <a:noFill/>
          </a:ln>
        </p:spPr>
      </p:pic>
      <p:sp>
        <p:nvSpPr>
          <p:cNvPr id="236" name="Google Shape;236;p35"/>
          <p:cNvSpPr/>
          <p:nvPr/>
        </p:nvSpPr>
        <p:spPr>
          <a:xfrm>
            <a:off x="7472347" y="1015225"/>
            <a:ext cx="30408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Temperatura vs estación del año</a:t>
            </a:r>
            <a:endParaRPr sz="1600">
              <a:solidFill>
                <a:schemeClr val="dk1"/>
              </a:solidFill>
              <a:latin typeface="Helvetica Neue Light"/>
              <a:ea typeface="Helvetica Neue Light"/>
              <a:cs typeface="Helvetica Neue Light"/>
              <a:sym typeface="Helvetica Neue Light"/>
            </a:endParaRPr>
          </a:p>
        </p:txBody>
      </p:sp>
      <p:sp>
        <p:nvSpPr>
          <p:cNvPr id="237" name="Google Shape;237;p35"/>
          <p:cNvSpPr/>
          <p:nvPr/>
        </p:nvSpPr>
        <p:spPr>
          <a:xfrm>
            <a:off x="487825" y="4851050"/>
            <a:ext cx="5076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En la condición climatica 1 (cielo despejado) se obtiene la mayor dispersion y la mayor cantidad de usuarios en promedio</a:t>
            </a:r>
            <a:endParaRPr sz="18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38" name="Google Shape;238;p35"/>
          <p:cNvSpPr/>
          <p:nvPr/>
        </p:nvSpPr>
        <p:spPr>
          <a:xfrm>
            <a:off x="6708575" y="4812025"/>
            <a:ext cx="5076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Podemos observar que existe una relación entre la temperatura y la </a:t>
            </a:r>
            <a:r>
              <a:rPr lang="en-US" sz="1800">
                <a:solidFill>
                  <a:schemeClr val="dk1"/>
                </a:solidFill>
                <a:latin typeface="Helvetica Neue Light"/>
                <a:ea typeface="Helvetica Neue Light"/>
                <a:cs typeface="Helvetica Neue Light"/>
                <a:sym typeface="Helvetica Neue Light"/>
              </a:rPr>
              <a:t>estación</a:t>
            </a:r>
            <a:r>
              <a:rPr lang="en-US" sz="1800">
                <a:solidFill>
                  <a:schemeClr val="dk1"/>
                </a:solidFill>
                <a:latin typeface="Helvetica Neue Light"/>
                <a:ea typeface="Helvetica Neue Light"/>
                <a:cs typeface="Helvetica Neue Light"/>
                <a:sym typeface="Helvetica Neue Light"/>
              </a:rPr>
              <a:t> del año.</a:t>
            </a:r>
            <a:endParaRPr sz="18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39" name="Google Shape;239;p35"/>
          <p:cNvSpPr txBox="1"/>
          <p:nvPr/>
        </p:nvSpPr>
        <p:spPr>
          <a:xfrm>
            <a:off x="400350" y="5926150"/>
            <a:ext cx="1139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Helvetica Neue Light"/>
                <a:ea typeface="Helvetica Neue Light"/>
                <a:cs typeface="Helvetica Neue Light"/>
                <a:sym typeface="Helvetica Neue Light"/>
              </a:rPr>
              <a:t>Podemos concluir la cantidad de usuarios se ve afectada por la </a:t>
            </a:r>
            <a:r>
              <a:rPr lang="en-US" sz="2000">
                <a:solidFill>
                  <a:schemeClr val="dk1"/>
                </a:solidFill>
                <a:latin typeface="Helvetica Neue Light"/>
                <a:ea typeface="Helvetica Neue Light"/>
                <a:cs typeface="Helvetica Neue Light"/>
                <a:sym typeface="Helvetica Neue Light"/>
              </a:rPr>
              <a:t>condición</a:t>
            </a:r>
            <a:r>
              <a:rPr lang="en-US" sz="2000">
                <a:solidFill>
                  <a:schemeClr val="dk1"/>
                </a:solidFill>
                <a:latin typeface="Helvetica Neue Light"/>
                <a:ea typeface="Helvetica Neue Light"/>
                <a:cs typeface="Helvetica Neue Light"/>
                <a:sym typeface="Helvetica Neue Light"/>
              </a:rPr>
              <a:t> </a:t>
            </a:r>
            <a:r>
              <a:rPr lang="en-US" sz="2000">
                <a:solidFill>
                  <a:schemeClr val="dk1"/>
                </a:solidFill>
                <a:latin typeface="Helvetica Neue Light"/>
                <a:ea typeface="Helvetica Neue Light"/>
                <a:cs typeface="Helvetica Neue Light"/>
                <a:sym typeface="Helvetica Neue Light"/>
              </a:rPr>
              <a:t>climática</a:t>
            </a:r>
            <a:r>
              <a:rPr lang="en-US" sz="2000">
                <a:solidFill>
                  <a:schemeClr val="dk1"/>
                </a:solidFill>
                <a:latin typeface="Helvetica Neue Light"/>
                <a:ea typeface="Helvetica Neue Light"/>
                <a:cs typeface="Helvetica Neue Light"/>
                <a:sym typeface="Helvetica Neue Light"/>
              </a:rPr>
              <a:t> y la temperatura</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nvSpPr>
        <p:spPr>
          <a:xfrm>
            <a:off x="893179" y="274200"/>
            <a:ext cx="6051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4- Analisis exploratorio</a:t>
            </a:r>
            <a:endParaRPr b="1" i="0" sz="2800" u="none" cap="none" strike="noStrike">
              <a:solidFill>
                <a:srgbClr val="000000"/>
              </a:solidFill>
              <a:latin typeface="Arial"/>
              <a:ea typeface="Arial"/>
              <a:cs typeface="Arial"/>
              <a:sym typeface="Arial"/>
            </a:endParaRPr>
          </a:p>
        </p:txBody>
      </p:sp>
      <p:sp>
        <p:nvSpPr>
          <p:cNvPr id="246" name="Google Shape;246;p36"/>
          <p:cNvSpPr/>
          <p:nvPr/>
        </p:nvSpPr>
        <p:spPr>
          <a:xfrm>
            <a:off x="716104" y="873550"/>
            <a:ext cx="56187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Cantidad de usuarios vs Condición climatica y la hora del dia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47" name="Google Shape;247;p36"/>
          <p:cNvSpPr/>
          <p:nvPr/>
        </p:nvSpPr>
        <p:spPr>
          <a:xfrm>
            <a:off x="7016675" y="746450"/>
            <a:ext cx="4460700" cy="33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Light"/>
                <a:ea typeface="Helvetica Neue Light"/>
                <a:cs typeface="Helvetica Neue Light"/>
                <a:sym typeface="Helvetica Neue Light"/>
              </a:rPr>
              <a:t>Cant de usuarios vs la temperatura y la </a:t>
            </a:r>
            <a:r>
              <a:rPr lang="en-US" sz="1600">
                <a:solidFill>
                  <a:schemeClr val="dk1"/>
                </a:solidFill>
                <a:latin typeface="Helvetica Neue Light"/>
                <a:ea typeface="Helvetica Neue Light"/>
                <a:cs typeface="Helvetica Neue Light"/>
                <a:sym typeface="Helvetica Neue Light"/>
              </a:rPr>
              <a:t>condición</a:t>
            </a:r>
            <a:r>
              <a:rPr lang="en-US" sz="1600">
                <a:solidFill>
                  <a:schemeClr val="dk1"/>
                </a:solidFill>
                <a:latin typeface="Helvetica Neue Light"/>
                <a:ea typeface="Helvetica Neue Light"/>
                <a:cs typeface="Helvetica Neue Light"/>
                <a:sym typeface="Helvetica Neue Light"/>
              </a:rPr>
              <a:t> </a:t>
            </a:r>
            <a:r>
              <a:rPr lang="en-US" sz="1600">
                <a:solidFill>
                  <a:schemeClr val="dk1"/>
                </a:solidFill>
                <a:latin typeface="Helvetica Neue Light"/>
                <a:ea typeface="Helvetica Neue Light"/>
                <a:cs typeface="Helvetica Neue Light"/>
                <a:sym typeface="Helvetica Neue Light"/>
              </a:rPr>
              <a:t>climática</a:t>
            </a:r>
            <a:endParaRPr sz="1600">
              <a:solidFill>
                <a:schemeClr val="dk1"/>
              </a:solidFill>
              <a:latin typeface="Helvetica Neue Light"/>
              <a:ea typeface="Helvetica Neue Light"/>
              <a:cs typeface="Helvetica Neue Light"/>
              <a:sym typeface="Helvetica Neue Light"/>
            </a:endParaRPr>
          </a:p>
        </p:txBody>
      </p:sp>
      <p:sp>
        <p:nvSpPr>
          <p:cNvPr id="248" name="Google Shape;248;p36"/>
          <p:cNvSpPr/>
          <p:nvPr/>
        </p:nvSpPr>
        <p:spPr>
          <a:xfrm>
            <a:off x="717000" y="4720300"/>
            <a:ext cx="5076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En este grafico vemos la </a:t>
            </a:r>
            <a:r>
              <a:rPr lang="en-US" sz="1800">
                <a:solidFill>
                  <a:schemeClr val="dk1"/>
                </a:solidFill>
                <a:latin typeface="Helvetica Neue Light"/>
                <a:ea typeface="Helvetica Neue Light"/>
                <a:cs typeface="Helvetica Neue Light"/>
                <a:sym typeface="Helvetica Neue Light"/>
              </a:rPr>
              <a:t>relación</a:t>
            </a:r>
            <a:r>
              <a:rPr lang="en-US" sz="1800">
                <a:solidFill>
                  <a:schemeClr val="dk1"/>
                </a:solidFill>
                <a:latin typeface="Helvetica Neue Light"/>
                <a:ea typeface="Helvetica Neue Light"/>
                <a:cs typeface="Helvetica Neue Light"/>
                <a:sym typeface="Helvetica Neue Light"/>
              </a:rPr>
              <a:t> la condicion climatica, y la hora del dia son factores fuertes en la cantidad de usuarios</a:t>
            </a:r>
            <a:endParaRPr sz="18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49" name="Google Shape;249;p36"/>
          <p:cNvSpPr/>
          <p:nvPr/>
        </p:nvSpPr>
        <p:spPr>
          <a:xfrm>
            <a:off x="6708575" y="4812025"/>
            <a:ext cx="5076900" cy="9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Helvetica Neue Light"/>
                <a:ea typeface="Helvetica Neue Light"/>
                <a:cs typeface="Helvetica Neue Light"/>
                <a:sym typeface="Helvetica Neue Light"/>
              </a:rPr>
              <a:t>Podemos observar que existe cierta tendencia a haber mayores temperaturas </a:t>
            </a:r>
            <a:endParaRPr sz="18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50" name="Google Shape;250;p36"/>
          <p:cNvSpPr txBox="1"/>
          <p:nvPr/>
        </p:nvSpPr>
        <p:spPr>
          <a:xfrm>
            <a:off x="400350" y="5926150"/>
            <a:ext cx="1139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Helvetica Neue Light"/>
                <a:ea typeface="Helvetica Neue Light"/>
                <a:cs typeface="Helvetica Neue Light"/>
                <a:sym typeface="Helvetica Neue Light"/>
              </a:rPr>
              <a:t>Podemos concluir la cantidad de usuarios se ve afectada por la condición climática y la temperatura</a:t>
            </a:r>
            <a:endParaRPr sz="2000">
              <a:solidFill>
                <a:schemeClr val="dk1"/>
              </a:solidFill>
              <a:latin typeface="Helvetica Neue Light"/>
              <a:ea typeface="Helvetica Neue Light"/>
              <a:cs typeface="Helvetica Neue Light"/>
              <a:sym typeface="Helvetica Neue Light"/>
            </a:endParaRPr>
          </a:p>
        </p:txBody>
      </p:sp>
      <p:pic>
        <p:nvPicPr>
          <p:cNvPr id="251" name="Google Shape;251;p36"/>
          <p:cNvPicPr preferRelativeResize="0"/>
          <p:nvPr/>
        </p:nvPicPr>
        <p:blipFill>
          <a:blip r:embed="rId3">
            <a:alphaModFix/>
          </a:blip>
          <a:stretch>
            <a:fillRect/>
          </a:stretch>
        </p:blipFill>
        <p:spPr>
          <a:xfrm>
            <a:off x="312225" y="1442588"/>
            <a:ext cx="5886450" cy="3171825"/>
          </a:xfrm>
          <a:prstGeom prst="rect">
            <a:avLst/>
          </a:prstGeom>
          <a:noFill/>
          <a:ln>
            <a:noFill/>
          </a:ln>
        </p:spPr>
      </p:pic>
      <p:pic>
        <p:nvPicPr>
          <p:cNvPr id="252" name="Google Shape;252;p36"/>
          <p:cNvPicPr preferRelativeResize="0"/>
          <p:nvPr/>
        </p:nvPicPr>
        <p:blipFill>
          <a:blip r:embed="rId4">
            <a:alphaModFix/>
          </a:blip>
          <a:stretch>
            <a:fillRect/>
          </a:stretch>
        </p:blipFill>
        <p:spPr>
          <a:xfrm>
            <a:off x="6334800" y="1412850"/>
            <a:ext cx="5688525" cy="3065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59" name="Google Shape;259;p37"/>
          <p:cNvSpPr txBox="1"/>
          <p:nvPr/>
        </p:nvSpPr>
        <p:spPr>
          <a:xfrm>
            <a:off x="429592" y="2505670"/>
            <a:ext cx="10857900" cy="14778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chemeClr val="lt1"/>
              </a:buClr>
              <a:buSzPts val="6000"/>
              <a:buFont typeface="Arial"/>
              <a:buNone/>
            </a:pPr>
            <a:r>
              <a:rPr lang="en-US" sz="6000"/>
              <a:t>5- INSIGHTS &amp;</a:t>
            </a:r>
            <a:endParaRPr sz="6000"/>
          </a:p>
          <a:p>
            <a:pPr indent="0" lvl="0" marL="0" marR="0" rtl="0" algn="ctr">
              <a:lnSpc>
                <a:spcPct val="80000"/>
              </a:lnSpc>
              <a:spcBef>
                <a:spcPts val="0"/>
              </a:spcBef>
              <a:spcAft>
                <a:spcPts val="0"/>
              </a:spcAft>
              <a:buClr>
                <a:schemeClr val="lt1"/>
              </a:buClr>
              <a:buSzPts val="6000"/>
              <a:buFont typeface="Arial"/>
              <a:buNone/>
            </a:pPr>
            <a:r>
              <a:rPr lang="en-US" sz="6000" cap="none">
                <a:solidFill>
                  <a:srgbClr val="000000"/>
                </a:solidFill>
              </a:rPr>
              <a:t>RECOMENDA</a:t>
            </a:r>
            <a:r>
              <a:rPr lang="en-US" sz="6000"/>
              <a:t>CIONES</a:t>
            </a:r>
            <a:endParaRPr i="0" sz="6000" u="none" cap="none" strike="noStrike">
              <a:solidFill>
                <a:srgbClr val="000000"/>
              </a:solidFil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nvSpPr>
        <p:spPr>
          <a:xfrm>
            <a:off x="4756748" y="1411415"/>
            <a:ext cx="6767383" cy="2448416"/>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600"/>
              <a:buFont typeface="Arial"/>
              <a:buNone/>
            </a:pPr>
            <a:r>
              <a:t/>
            </a:r>
            <a:endParaRPr i="0" sz="1600" u="none" cap="none" strike="noStrike">
              <a:solidFill>
                <a:srgbClr val="000000"/>
              </a:solidFill>
              <a:latin typeface="DM Sans"/>
              <a:ea typeface="DM Sans"/>
              <a:cs typeface="DM Sans"/>
              <a:sym typeface="DM Sans"/>
            </a:endParaRPr>
          </a:p>
        </p:txBody>
      </p:sp>
      <p:sp>
        <p:nvSpPr>
          <p:cNvPr id="266" name="Google Shape;266;p38"/>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i="0" lang="en-US" sz="1050" u="none" cap="none" strike="noStrike">
                <a:solidFill>
                  <a:srgbClr val="000000"/>
                </a:solidFill>
                <a:latin typeface="DM Sans"/>
                <a:ea typeface="DM Sans"/>
                <a:cs typeface="DM Sans"/>
                <a:sym typeface="DM Sans"/>
              </a:rPr>
              <a:t>‹#›</a:t>
            </a:fld>
            <a:endParaRPr i="0" sz="1050" u="none" cap="none" strike="noStrike">
              <a:solidFill>
                <a:srgbClr val="000000"/>
              </a:solidFill>
              <a:latin typeface="DM Sans"/>
              <a:ea typeface="DM Sans"/>
              <a:cs typeface="DM Sans"/>
              <a:sym typeface="DM Sans"/>
            </a:endParaRPr>
          </a:p>
        </p:txBody>
      </p:sp>
      <p:sp>
        <p:nvSpPr>
          <p:cNvPr id="267" name="Google Shape;267;p38"/>
          <p:cNvSpPr/>
          <p:nvPr/>
        </p:nvSpPr>
        <p:spPr>
          <a:xfrm>
            <a:off x="361050" y="1032475"/>
            <a:ext cx="11469900" cy="1684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dk1"/>
                </a:solidFill>
                <a:latin typeface="DM Sans"/>
                <a:ea typeface="DM Sans"/>
                <a:cs typeface="DM Sans"/>
                <a:sym typeface="DM Sans"/>
              </a:rPr>
              <a:t>Conclusiones del Exploratory Data Analysis (EDA):</a:t>
            </a:r>
            <a:endParaRPr b="1" sz="17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700">
              <a:solidFill>
                <a:schemeClr val="dk1"/>
              </a:solidFill>
              <a:latin typeface="DM Sans"/>
              <a:ea typeface="DM Sans"/>
              <a:cs typeface="DM Sans"/>
              <a:sym typeface="DM Sans"/>
            </a:endParaRPr>
          </a:p>
          <a:p>
            <a:pPr indent="-336550" lvl="0" marL="4572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Entre las 0 y las 6 am tenemos una ventana para realizar distintos mantenimientos rutinarios (apps, lugares de alquiler, etc).</a:t>
            </a:r>
            <a:endParaRPr sz="1700">
              <a:solidFill>
                <a:schemeClr val="dk1"/>
              </a:solidFill>
              <a:latin typeface="DM Sans"/>
              <a:ea typeface="DM Sans"/>
              <a:cs typeface="DM Sans"/>
              <a:sym typeface="DM Sans"/>
            </a:endParaRPr>
          </a:p>
          <a:p>
            <a:pPr indent="-336550" lvl="0" marL="4572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En invierno tenemos una ventana importante para realizar el mantenimiento preventivo de todo el parque de bicicletas.</a:t>
            </a:r>
            <a:endParaRPr sz="1700">
              <a:solidFill>
                <a:schemeClr val="dk1"/>
              </a:solidFill>
              <a:latin typeface="DM Sans"/>
              <a:ea typeface="DM Sans"/>
              <a:cs typeface="DM Sans"/>
              <a:sym typeface="DM Sans"/>
            </a:endParaRPr>
          </a:p>
          <a:p>
            <a:pPr indent="-336550" lvl="0" marL="4572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La franja horaria entre las 5 y las 8 am es la que registra la mayor cantidad de usuarios registrados.</a:t>
            </a:r>
            <a:endParaRPr sz="1700">
              <a:solidFill>
                <a:schemeClr val="dk1"/>
              </a:solidFill>
              <a:latin typeface="DM Sans"/>
              <a:ea typeface="DM Sans"/>
              <a:cs typeface="DM Sans"/>
              <a:sym typeface="DM Sans"/>
            </a:endParaRPr>
          </a:p>
        </p:txBody>
      </p:sp>
      <p:sp>
        <p:nvSpPr>
          <p:cNvPr id="268" name="Google Shape;268;p38"/>
          <p:cNvSpPr txBox="1"/>
          <p:nvPr/>
        </p:nvSpPr>
        <p:spPr>
          <a:xfrm>
            <a:off x="893179" y="274200"/>
            <a:ext cx="6051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5- Insights &amp; Recomendaciones</a:t>
            </a:r>
            <a:endParaRPr b="1" i="0" sz="2800" u="none" cap="none" strike="noStrike">
              <a:solidFill>
                <a:srgbClr val="000000"/>
              </a:solidFill>
              <a:latin typeface="Arial"/>
              <a:ea typeface="Arial"/>
              <a:cs typeface="Arial"/>
              <a:sym typeface="Arial"/>
            </a:endParaRPr>
          </a:p>
        </p:txBody>
      </p:sp>
      <p:sp>
        <p:nvSpPr>
          <p:cNvPr id="269" name="Google Shape;269;p38"/>
          <p:cNvSpPr/>
          <p:nvPr/>
        </p:nvSpPr>
        <p:spPr>
          <a:xfrm>
            <a:off x="361050" y="3346500"/>
            <a:ext cx="11469900" cy="285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dk1"/>
                </a:solidFill>
                <a:latin typeface="DM Sans"/>
                <a:ea typeface="DM Sans"/>
                <a:cs typeface="DM Sans"/>
                <a:sym typeface="DM Sans"/>
              </a:rPr>
              <a:t>Recomendaciones:</a:t>
            </a:r>
            <a:endParaRPr b="1" sz="1700">
              <a:solidFill>
                <a:schemeClr val="dk1"/>
              </a:solidFill>
              <a:latin typeface="DM Sans"/>
              <a:ea typeface="DM Sans"/>
              <a:cs typeface="DM Sans"/>
              <a:sym typeface="DM Sans"/>
            </a:endParaRPr>
          </a:p>
          <a:p>
            <a:pPr indent="0" lvl="0" marL="0" marR="0" rtl="0" algn="l">
              <a:spcBef>
                <a:spcPts val="0"/>
              </a:spcBef>
              <a:spcAft>
                <a:spcPts val="0"/>
              </a:spcAft>
              <a:buNone/>
            </a:pPr>
            <a:r>
              <a:t/>
            </a:r>
            <a:endParaRPr sz="1700">
              <a:solidFill>
                <a:schemeClr val="dk1"/>
              </a:solidFill>
              <a:latin typeface="DM Sans"/>
              <a:ea typeface="DM Sans"/>
              <a:cs typeface="DM Sans"/>
              <a:sym typeface="DM Sans"/>
            </a:endParaRPr>
          </a:p>
          <a:p>
            <a:pPr indent="-336550" lvl="0" marL="4572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Generar un modelo predictivo para establecer la cantidad de usuarios en base a:</a:t>
            </a:r>
            <a:endParaRPr sz="1700">
              <a:solidFill>
                <a:schemeClr val="dk1"/>
              </a:solidFill>
              <a:latin typeface="DM Sans"/>
              <a:ea typeface="DM Sans"/>
              <a:cs typeface="DM Sans"/>
              <a:sym typeface="DM Sans"/>
            </a:endParaRPr>
          </a:p>
          <a:p>
            <a:pPr indent="-336550" lvl="1" marL="9144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Temperatura</a:t>
            </a:r>
            <a:endParaRPr sz="1700">
              <a:solidFill>
                <a:schemeClr val="dk1"/>
              </a:solidFill>
              <a:latin typeface="DM Sans"/>
              <a:ea typeface="DM Sans"/>
              <a:cs typeface="DM Sans"/>
              <a:sym typeface="DM Sans"/>
            </a:endParaRPr>
          </a:p>
          <a:p>
            <a:pPr indent="-336550" lvl="1" marL="9144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Hora del dia</a:t>
            </a:r>
            <a:endParaRPr sz="1700">
              <a:solidFill>
                <a:schemeClr val="dk1"/>
              </a:solidFill>
              <a:latin typeface="DM Sans"/>
              <a:ea typeface="DM Sans"/>
              <a:cs typeface="DM Sans"/>
              <a:sym typeface="DM Sans"/>
            </a:endParaRPr>
          </a:p>
          <a:p>
            <a:pPr indent="-336550" lvl="1" marL="914400" marR="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Condicion climatica</a:t>
            </a:r>
            <a:endParaRPr sz="1700">
              <a:solidFill>
                <a:schemeClr val="dk1"/>
              </a:solidFill>
              <a:latin typeface="DM Sans"/>
              <a:ea typeface="DM Sans"/>
              <a:cs typeface="DM Sans"/>
              <a:sym typeface="DM Sans"/>
            </a:endParaRPr>
          </a:p>
          <a:p>
            <a:pPr indent="0" lvl="0" marL="457200" marR="0" rtl="0" algn="l">
              <a:spcBef>
                <a:spcPts val="0"/>
              </a:spcBef>
              <a:spcAft>
                <a:spcPts val="0"/>
              </a:spcAft>
              <a:buNone/>
            </a:pPr>
            <a:r>
              <a:rPr lang="en-US" sz="1700">
                <a:solidFill>
                  <a:schemeClr val="dk1"/>
                </a:solidFill>
                <a:latin typeface="DM Sans"/>
                <a:ea typeface="DM Sans"/>
                <a:cs typeface="DM Sans"/>
                <a:sym typeface="DM Sans"/>
              </a:rPr>
              <a:t>Una buena API con datos del </a:t>
            </a:r>
            <a:r>
              <a:rPr lang="en-US" sz="1700">
                <a:solidFill>
                  <a:schemeClr val="dk1"/>
                </a:solidFill>
                <a:latin typeface="DM Sans"/>
                <a:ea typeface="DM Sans"/>
                <a:cs typeface="DM Sans"/>
                <a:sym typeface="DM Sans"/>
              </a:rPr>
              <a:t>pronóstico</a:t>
            </a:r>
            <a:r>
              <a:rPr lang="en-US" sz="1700">
                <a:solidFill>
                  <a:schemeClr val="dk1"/>
                </a:solidFill>
                <a:latin typeface="DM Sans"/>
                <a:ea typeface="DM Sans"/>
                <a:cs typeface="DM Sans"/>
                <a:sym typeface="DM Sans"/>
              </a:rPr>
              <a:t> </a:t>
            </a:r>
            <a:r>
              <a:rPr lang="en-US" sz="1700">
                <a:solidFill>
                  <a:schemeClr val="dk1"/>
                </a:solidFill>
                <a:latin typeface="DM Sans"/>
                <a:ea typeface="DM Sans"/>
                <a:cs typeface="DM Sans"/>
                <a:sym typeface="DM Sans"/>
              </a:rPr>
              <a:t>podría</a:t>
            </a:r>
            <a:r>
              <a:rPr lang="en-US" sz="1700">
                <a:solidFill>
                  <a:schemeClr val="dk1"/>
                </a:solidFill>
                <a:latin typeface="DM Sans"/>
                <a:ea typeface="DM Sans"/>
                <a:cs typeface="DM Sans"/>
                <a:sym typeface="DM Sans"/>
              </a:rPr>
              <a:t> ser muy </a:t>
            </a:r>
            <a:r>
              <a:rPr lang="en-US" sz="1700">
                <a:solidFill>
                  <a:schemeClr val="dk1"/>
                </a:solidFill>
                <a:latin typeface="DM Sans"/>
                <a:ea typeface="DM Sans"/>
                <a:cs typeface="DM Sans"/>
                <a:sym typeface="DM Sans"/>
              </a:rPr>
              <a:t>útil</a:t>
            </a:r>
            <a:r>
              <a:rPr lang="en-US" sz="1700">
                <a:solidFill>
                  <a:schemeClr val="dk1"/>
                </a:solidFill>
                <a:latin typeface="DM Sans"/>
                <a:ea typeface="DM Sans"/>
                <a:cs typeface="DM Sans"/>
                <a:sym typeface="DM Sans"/>
              </a:rPr>
              <a:t> (openweathermap por ejemplo).</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lang="en-US" sz="1700">
                <a:solidFill>
                  <a:schemeClr val="dk1"/>
                </a:solidFill>
                <a:latin typeface="DM Sans"/>
                <a:ea typeface="DM Sans"/>
                <a:cs typeface="DM Sans"/>
                <a:sym typeface="DM Sans"/>
              </a:rPr>
              <a:t>La franja horaria entre las 5 </a:t>
            </a:r>
            <a:r>
              <a:rPr lang="en-US" sz="1700">
                <a:solidFill>
                  <a:schemeClr val="dk1"/>
                </a:solidFill>
                <a:latin typeface="DM Sans"/>
                <a:ea typeface="DM Sans"/>
                <a:cs typeface="DM Sans"/>
                <a:sym typeface="DM Sans"/>
              </a:rPr>
              <a:t>y las 8 am</a:t>
            </a:r>
            <a:r>
              <a:rPr lang="en-US" sz="1700">
                <a:solidFill>
                  <a:schemeClr val="dk1"/>
                </a:solidFill>
                <a:latin typeface="DM Sans"/>
                <a:ea typeface="DM Sans"/>
                <a:cs typeface="DM Sans"/>
                <a:sym typeface="DM Sans"/>
              </a:rPr>
              <a:t> e</a:t>
            </a:r>
            <a:r>
              <a:rPr lang="en-US" sz="1700">
                <a:solidFill>
                  <a:schemeClr val="dk1"/>
                </a:solidFill>
                <a:latin typeface="DM Sans"/>
                <a:ea typeface="DM Sans"/>
                <a:cs typeface="DM Sans"/>
                <a:sym typeface="DM Sans"/>
              </a:rPr>
              <a:t>s buena franja para realizar distintas campañas de marketing para fidelizar clientes. En contrapartida la franja de 10 am a 15 pm es la que registra la mayor cantidad de usuarios casuales, la cual es una buena franja para realizar campañas de marketing para lograr mayor cantidad de usuarios registrados.</a:t>
            </a:r>
            <a:endParaRPr sz="1700">
              <a:solidFill>
                <a:schemeClr val="dk1"/>
              </a:solidFill>
              <a:latin typeface="DM Sans"/>
              <a:ea typeface="DM Sans"/>
              <a:cs typeface="DM Sans"/>
              <a:sym typeface="DM Sans"/>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nvSpPr>
        <p:spPr>
          <a:xfrm>
            <a:off x="524063" y="1397483"/>
            <a:ext cx="1325563" cy="542394"/>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008EFF"/>
              </a:buClr>
              <a:buSzPts val="4000"/>
              <a:buFont typeface="Anton"/>
              <a:buChar char="•"/>
            </a:pPr>
            <a:r>
              <a:rPr lang="en-US" sz="4000">
                <a:solidFill>
                  <a:srgbClr val="008EFF"/>
                </a:solidFill>
                <a:latin typeface="Anton"/>
                <a:ea typeface="Anton"/>
                <a:cs typeface="Anton"/>
                <a:sym typeface="Anton"/>
              </a:rPr>
              <a:t> </a:t>
            </a:r>
            <a:r>
              <a:rPr i="0" lang="en-US" sz="4000" u="none" cap="none" strike="noStrike">
                <a:solidFill>
                  <a:srgbClr val="008EFF"/>
                </a:solidFill>
                <a:latin typeface="Anton"/>
                <a:ea typeface="Anton"/>
                <a:cs typeface="Anton"/>
                <a:sym typeface="Anton"/>
              </a:rPr>
              <a:t>01</a:t>
            </a:r>
            <a:endParaRPr>
              <a:latin typeface="Anton"/>
              <a:ea typeface="Anton"/>
              <a:cs typeface="Anton"/>
              <a:sym typeface="Anton"/>
            </a:endParaRPr>
          </a:p>
        </p:txBody>
      </p:sp>
      <p:sp>
        <p:nvSpPr>
          <p:cNvPr id="139" name="Google Shape;139;p26"/>
          <p:cNvSpPr txBox="1"/>
          <p:nvPr/>
        </p:nvSpPr>
        <p:spPr>
          <a:xfrm>
            <a:off x="1849626" y="1367048"/>
            <a:ext cx="4927673" cy="60326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lang="en-US" sz="2400">
                <a:solidFill>
                  <a:schemeClr val="dk1"/>
                </a:solidFill>
                <a:latin typeface="Helvetica Neue Light"/>
                <a:ea typeface="Helvetica Neue Light"/>
                <a:cs typeface="Helvetica Neue Light"/>
                <a:sym typeface="Helvetica Neue Light"/>
              </a:rPr>
              <a:t>Descripcion</a:t>
            </a:r>
            <a:endParaRPr i="0" sz="2400" u="none" cap="none" strike="noStrike">
              <a:solidFill>
                <a:srgbClr val="000000"/>
              </a:solidFill>
              <a:latin typeface="Helvetica Neue Light"/>
              <a:ea typeface="Helvetica Neue Light"/>
              <a:cs typeface="Helvetica Neue Light"/>
              <a:sym typeface="Helvetica Neue Light"/>
            </a:endParaRPr>
          </a:p>
        </p:txBody>
      </p:sp>
      <p:cxnSp>
        <p:nvCxnSpPr>
          <p:cNvPr id="140" name="Google Shape;140;p26"/>
          <p:cNvCxnSpPr/>
          <p:nvPr/>
        </p:nvCxnSpPr>
        <p:spPr>
          <a:xfrm>
            <a:off x="1680082" y="1367048"/>
            <a:ext cx="0" cy="603265"/>
          </a:xfrm>
          <a:prstGeom prst="straightConnector1">
            <a:avLst/>
          </a:prstGeom>
          <a:noFill/>
          <a:ln cap="flat" cmpd="sng" w="12700">
            <a:solidFill>
              <a:srgbClr val="00D703"/>
            </a:solidFill>
            <a:prstDash val="solid"/>
            <a:miter lim="800000"/>
            <a:headEnd len="sm" w="sm" type="none"/>
            <a:tailEnd len="sm" w="sm" type="none"/>
          </a:ln>
        </p:spPr>
      </p:cxnSp>
      <p:sp>
        <p:nvSpPr>
          <p:cNvPr id="141" name="Google Shape;141;p26"/>
          <p:cNvSpPr txBox="1"/>
          <p:nvPr/>
        </p:nvSpPr>
        <p:spPr>
          <a:xfrm>
            <a:off x="524063" y="2414359"/>
            <a:ext cx="1325563" cy="542394"/>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008EFF"/>
              </a:buClr>
              <a:buSzPts val="4000"/>
              <a:buFont typeface="Anton"/>
              <a:buChar char="•"/>
            </a:pPr>
            <a:r>
              <a:rPr lang="en-US" sz="4000">
                <a:solidFill>
                  <a:srgbClr val="008EFF"/>
                </a:solidFill>
                <a:latin typeface="Anton"/>
                <a:ea typeface="Anton"/>
                <a:cs typeface="Anton"/>
                <a:sym typeface="Anton"/>
              </a:rPr>
              <a:t> </a:t>
            </a:r>
            <a:r>
              <a:rPr i="0" lang="en-US" sz="4000" u="none" cap="none" strike="noStrike">
                <a:solidFill>
                  <a:srgbClr val="008EFF"/>
                </a:solidFill>
                <a:latin typeface="Anton"/>
                <a:ea typeface="Anton"/>
                <a:cs typeface="Anton"/>
                <a:sym typeface="Anton"/>
              </a:rPr>
              <a:t>02</a:t>
            </a:r>
            <a:endParaRPr>
              <a:latin typeface="Anton"/>
              <a:ea typeface="Anton"/>
              <a:cs typeface="Anton"/>
              <a:sym typeface="Anton"/>
            </a:endParaRPr>
          </a:p>
        </p:txBody>
      </p:sp>
      <p:sp>
        <p:nvSpPr>
          <p:cNvPr id="142" name="Google Shape;142;p26"/>
          <p:cNvSpPr txBox="1"/>
          <p:nvPr/>
        </p:nvSpPr>
        <p:spPr>
          <a:xfrm>
            <a:off x="1849627" y="3429000"/>
            <a:ext cx="4927686" cy="603264"/>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E</a:t>
            </a:r>
            <a:r>
              <a:rPr lang="en-US" sz="2400">
                <a:solidFill>
                  <a:schemeClr val="dk1"/>
                </a:solidFill>
                <a:latin typeface="Helvetica Neue Light"/>
                <a:ea typeface="Helvetica Neue Light"/>
                <a:cs typeface="Helvetica Neue Light"/>
                <a:sym typeface="Helvetica Neue Light"/>
              </a:rPr>
              <a:t>xtraccion de los datos</a:t>
            </a:r>
            <a:endParaRPr i="0" sz="2400" u="none" cap="none" strike="noStrike">
              <a:solidFill>
                <a:srgbClr val="000000"/>
              </a:solidFill>
              <a:latin typeface="Helvetica Neue Light"/>
              <a:ea typeface="Helvetica Neue Light"/>
              <a:cs typeface="Helvetica Neue Light"/>
              <a:sym typeface="Helvetica Neue Light"/>
            </a:endParaRPr>
          </a:p>
        </p:txBody>
      </p:sp>
      <p:cxnSp>
        <p:nvCxnSpPr>
          <p:cNvPr id="143" name="Google Shape;143;p26"/>
          <p:cNvCxnSpPr/>
          <p:nvPr/>
        </p:nvCxnSpPr>
        <p:spPr>
          <a:xfrm>
            <a:off x="1680082" y="2383924"/>
            <a:ext cx="0" cy="603265"/>
          </a:xfrm>
          <a:prstGeom prst="straightConnector1">
            <a:avLst/>
          </a:prstGeom>
          <a:noFill/>
          <a:ln cap="flat" cmpd="sng" w="12700">
            <a:solidFill>
              <a:srgbClr val="00D703"/>
            </a:solidFill>
            <a:prstDash val="solid"/>
            <a:miter lim="800000"/>
            <a:headEnd len="sm" w="sm" type="none"/>
            <a:tailEnd len="sm" w="sm" type="none"/>
          </a:ln>
        </p:spPr>
      </p:cxnSp>
      <p:sp>
        <p:nvSpPr>
          <p:cNvPr id="144" name="Google Shape;144;p26"/>
          <p:cNvSpPr txBox="1"/>
          <p:nvPr/>
        </p:nvSpPr>
        <p:spPr>
          <a:xfrm>
            <a:off x="524063" y="3429502"/>
            <a:ext cx="1325563" cy="542394"/>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008EFF"/>
              </a:buClr>
              <a:buSzPts val="4000"/>
              <a:buFont typeface="Anton"/>
              <a:buChar char="•"/>
            </a:pPr>
            <a:r>
              <a:rPr lang="en-US" sz="4000">
                <a:solidFill>
                  <a:srgbClr val="008EFF"/>
                </a:solidFill>
                <a:latin typeface="Anton"/>
                <a:ea typeface="Anton"/>
                <a:cs typeface="Anton"/>
                <a:sym typeface="Anton"/>
              </a:rPr>
              <a:t> </a:t>
            </a:r>
            <a:r>
              <a:rPr i="0" lang="en-US" sz="4000" u="none" cap="none" strike="noStrike">
                <a:solidFill>
                  <a:srgbClr val="008EFF"/>
                </a:solidFill>
                <a:latin typeface="Anton"/>
                <a:ea typeface="Anton"/>
                <a:cs typeface="Anton"/>
                <a:sym typeface="Anton"/>
              </a:rPr>
              <a:t>03</a:t>
            </a:r>
            <a:endParaRPr>
              <a:latin typeface="Anton"/>
              <a:ea typeface="Anton"/>
              <a:cs typeface="Anton"/>
              <a:sym typeface="Anton"/>
            </a:endParaRPr>
          </a:p>
        </p:txBody>
      </p:sp>
      <p:cxnSp>
        <p:nvCxnSpPr>
          <p:cNvPr id="145" name="Google Shape;145;p26"/>
          <p:cNvCxnSpPr/>
          <p:nvPr/>
        </p:nvCxnSpPr>
        <p:spPr>
          <a:xfrm>
            <a:off x="1680082" y="3399067"/>
            <a:ext cx="0" cy="603265"/>
          </a:xfrm>
          <a:prstGeom prst="straightConnector1">
            <a:avLst/>
          </a:prstGeom>
          <a:noFill/>
          <a:ln cap="flat" cmpd="sng" w="12700">
            <a:solidFill>
              <a:srgbClr val="00D703"/>
            </a:solidFill>
            <a:prstDash val="solid"/>
            <a:miter lim="800000"/>
            <a:headEnd len="sm" w="sm" type="none"/>
            <a:tailEnd len="sm" w="sm" type="none"/>
          </a:ln>
        </p:spPr>
      </p:cxnSp>
      <p:sp>
        <p:nvSpPr>
          <p:cNvPr id="146" name="Google Shape;146;p26"/>
          <p:cNvSpPr txBox="1"/>
          <p:nvPr/>
        </p:nvSpPr>
        <p:spPr>
          <a:xfrm>
            <a:off x="388629" y="431801"/>
            <a:ext cx="7637771" cy="55207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n-US" sz="3600">
                <a:latin typeface="Anton"/>
                <a:ea typeface="Anton"/>
                <a:cs typeface="Anton"/>
                <a:sym typeface="Anton"/>
              </a:rPr>
              <a:t>Indice</a:t>
            </a:r>
            <a:endParaRPr>
              <a:latin typeface="Anton"/>
              <a:ea typeface="Anton"/>
              <a:cs typeface="Anton"/>
              <a:sym typeface="Anton"/>
            </a:endParaRPr>
          </a:p>
        </p:txBody>
      </p:sp>
      <p:sp>
        <p:nvSpPr>
          <p:cNvPr id="147" name="Google Shape;147;p26"/>
          <p:cNvSpPr txBox="1"/>
          <p:nvPr/>
        </p:nvSpPr>
        <p:spPr>
          <a:xfrm>
            <a:off x="1849627" y="4390358"/>
            <a:ext cx="4927672" cy="60326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400"/>
              <a:buFont typeface="Arial"/>
              <a:buNone/>
            </a:pPr>
            <a:r>
              <a:rPr i="0" lang="en-US" sz="2400" u="none" cap="none" strike="noStrike">
                <a:solidFill>
                  <a:schemeClr val="dk1"/>
                </a:solidFill>
                <a:latin typeface="Helvetica Neue Light"/>
                <a:ea typeface="Helvetica Neue Light"/>
                <a:cs typeface="Helvetica Neue Light"/>
                <a:sym typeface="Helvetica Neue Light"/>
              </a:rPr>
              <a:t>Análisis Exploratorio</a:t>
            </a:r>
            <a:endParaRPr i="0" sz="2800" u="none" cap="none" strike="noStrike">
              <a:solidFill>
                <a:schemeClr val="dk1"/>
              </a:solidFill>
              <a:latin typeface="Helvetica Neue Light"/>
              <a:ea typeface="Helvetica Neue Light"/>
              <a:cs typeface="Helvetica Neue Light"/>
              <a:sym typeface="Helvetica Neue Light"/>
            </a:endParaRPr>
          </a:p>
        </p:txBody>
      </p:sp>
      <p:sp>
        <p:nvSpPr>
          <p:cNvPr id="148" name="Google Shape;148;p26"/>
          <p:cNvSpPr txBox="1"/>
          <p:nvPr/>
        </p:nvSpPr>
        <p:spPr>
          <a:xfrm>
            <a:off x="524070" y="4445135"/>
            <a:ext cx="1325700" cy="542400"/>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008EFF"/>
              </a:buClr>
              <a:buSzPts val="4000"/>
              <a:buFont typeface="Anton"/>
              <a:buChar char="•"/>
            </a:pPr>
            <a:r>
              <a:rPr lang="en-US" sz="4000">
                <a:solidFill>
                  <a:srgbClr val="008EFF"/>
                </a:solidFill>
                <a:latin typeface="Anton"/>
                <a:ea typeface="Anton"/>
                <a:cs typeface="Anton"/>
                <a:sym typeface="Anton"/>
              </a:rPr>
              <a:t> </a:t>
            </a:r>
            <a:r>
              <a:rPr i="0" lang="en-US" sz="4000" u="none" cap="none" strike="noStrike">
                <a:solidFill>
                  <a:srgbClr val="008EFF"/>
                </a:solidFill>
                <a:latin typeface="Anton"/>
                <a:ea typeface="Anton"/>
                <a:cs typeface="Anton"/>
                <a:sym typeface="Anton"/>
              </a:rPr>
              <a:t>04</a:t>
            </a:r>
            <a:endParaRPr>
              <a:latin typeface="Anton"/>
              <a:ea typeface="Anton"/>
              <a:cs typeface="Anton"/>
              <a:sym typeface="Anton"/>
            </a:endParaRPr>
          </a:p>
        </p:txBody>
      </p:sp>
      <p:cxnSp>
        <p:nvCxnSpPr>
          <p:cNvPr id="149" name="Google Shape;149;p26"/>
          <p:cNvCxnSpPr/>
          <p:nvPr/>
        </p:nvCxnSpPr>
        <p:spPr>
          <a:xfrm>
            <a:off x="1680082" y="4414712"/>
            <a:ext cx="0" cy="603265"/>
          </a:xfrm>
          <a:prstGeom prst="straightConnector1">
            <a:avLst/>
          </a:prstGeom>
          <a:noFill/>
          <a:ln cap="flat" cmpd="sng" w="12700">
            <a:solidFill>
              <a:srgbClr val="00D703"/>
            </a:solidFill>
            <a:prstDash val="solid"/>
            <a:miter lim="800000"/>
            <a:headEnd len="sm" w="sm" type="none"/>
            <a:tailEnd len="sm" w="sm" type="none"/>
          </a:ln>
        </p:spPr>
      </p:cxnSp>
      <p:sp>
        <p:nvSpPr>
          <p:cNvPr id="150" name="Google Shape;150;p26"/>
          <p:cNvSpPr txBox="1"/>
          <p:nvPr/>
        </p:nvSpPr>
        <p:spPr>
          <a:xfrm>
            <a:off x="1849626" y="2353489"/>
            <a:ext cx="4927687" cy="60326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400"/>
              <a:buFont typeface="Arial"/>
              <a:buNone/>
            </a:pPr>
            <a:r>
              <a:rPr i="0" lang="en-US" sz="2400" u="none" cap="none" strike="noStrike">
                <a:solidFill>
                  <a:schemeClr val="dk1"/>
                </a:solidFill>
                <a:latin typeface="Helvetica Neue Light"/>
                <a:ea typeface="Helvetica Neue Light"/>
                <a:cs typeface="Helvetica Neue Light"/>
                <a:sym typeface="Helvetica Neue Light"/>
              </a:rPr>
              <a:t>Preguntas de </a:t>
            </a:r>
            <a:r>
              <a:rPr lang="en-US" sz="2400">
                <a:solidFill>
                  <a:schemeClr val="dk1"/>
                </a:solidFill>
                <a:latin typeface="Helvetica Neue Light"/>
                <a:ea typeface="Helvetica Neue Light"/>
                <a:cs typeface="Helvetica Neue Light"/>
                <a:sym typeface="Helvetica Neue Light"/>
              </a:rPr>
              <a:t>Interés</a:t>
            </a:r>
            <a:endParaRPr>
              <a:latin typeface="Helvetica Neue Light"/>
              <a:ea typeface="Helvetica Neue Light"/>
              <a:cs typeface="Helvetica Neue Light"/>
              <a:sym typeface="Helvetica Neue Light"/>
            </a:endParaRPr>
          </a:p>
        </p:txBody>
      </p:sp>
      <p:sp>
        <p:nvSpPr>
          <p:cNvPr id="151" name="Google Shape;151;p26"/>
          <p:cNvSpPr txBox="1"/>
          <p:nvPr/>
        </p:nvSpPr>
        <p:spPr>
          <a:xfrm>
            <a:off x="1849626" y="5430356"/>
            <a:ext cx="4927672" cy="603264"/>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2400"/>
              <a:buFont typeface="Arial"/>
              <a:buNone/>
            </a:pPr>
            <a:r>
              <a:rPr lang="en-US" sz="2400">
                <a:solidFill>
                  <a:schemeClr val="dk1"/>
                </a:solidFill>
                <a:latin typeface="Helvetica Neue Light"/>
                <a:ea typeface="Helvetica Neue Light"/>
                <a:cs typeface="Helvetica Neue Light"/>
                <a:sym typeface="Helvetica Neue Light"/>
              </a:rPr>
              <a:t>Insights</a:t>
            </a:r>
            <a:r>
              <a:rPr i="0" lang="en-US" sz="2400" u="none" cap="none" strike="noStrike">
                <a:solidFill>
                  <a:schemeClr val="dk1"/>
                </a:solidFill>
                <a:latin typeface="Helvetica Neue Light"/>
                <a:ea typeface="Helvetica Neue Light"/>
                <a:cs typeface="Helvetica Neue Light"/>
                <a:sym typeface="Helvetica Neue Light"/>
              </a:rPr>
              <a:t> y Recomendaciones</a:t>
            </a:r>
            <a:endParaRPr i="0" sz="2400" u="none" cap="none" strike="noStrike">
              <a:solidFill>
                <a:schemeClr val="dk1"/>
              </a:solidFill>
              <a:latin typeface="Helvetica Neue Light"/>
              <a:ea typeface="Helvetica Neue Light"/>
              <a:cs typeface="Helvetica Neue Light"/>
              <a:sym typeface="Helvetica Neue Light"/>
            </a:endParaRPr>
          </a:p>
        </p:txBody>
      </p:sp>
      <p:sp>
        <p:nvSpPr>
          <p:cNvPr id="152" name="Google Shape;152;p26"/>
          <p:cNvSpPr txBox="1"/>
          <p:nvPr/>
        </p:nvSpPr>
        <p:spPr>
          <a:xfrm>
            <a:off x="524062" y="5485145"/>
            <a:ext cx="1325563" cy="542394"/>
          </a:xfrm>
          <a:prstGeom prst="rect">
            <a:avLst/>
          </a:prstGeom>
          <a:noFill/>
          <a:ln>
            <a:noFill/>
          </a:ln>
        </p:spPr>
        <p:txBody>
          <a:bodyPr anchorCtr="0" anchor="t" bIns="0" lIns="0" spcFirstLastPara="1" rIns="0" wrap="square" tIns="0">
            <a:noAutofit/>
          </a:bodyPr>
          <a:lstStyle/>
          <a:p>
            <a:pPr indent="-254000" lvl="0" marL="228600" marR="0" rtl="0" algn="l">
              <a:lnSpc>
                <a:spcPct val="90000"/>
              </a:lnSpc>
              <a:spcBef>
                <a:spcPts val="0"/>
              </a:spcBef>
              <a:spcAft>
                <a:spcPts val="0"/>
              </a:spcAft>
              <a:buClr>
                <a:srgbClr val="008EFF"/>
              </a:buClr>
              <a:buSzPts val="4000"/>
              <a:buFont typeface="Anton"/>
              <a:buChar char="•"/>
            </a:pPr>
            <a:r>
              <a:rPr lang="en-US" sz="4000">
                <a:solidFill>
                  <a:srgbClr val="008EFF"/>
                </a:solidFill>
                <a:latin typeface="Anton"/>
                <a:ea typeface="Anton"/>
                <a:cs typeface="Anton"/>
                <a:sym typeface="Anton"/>
              </a:rPr>
              <a:t> </a:t>
            </a:r>
            <a:r>
              <a:rPr i="0" lang="en-US" sz="4000" u="none" cap="none" strike="noStrike">
                <a:solidFill>
                  <a:srgbClr val="008EFF"/>
                </a:solidFill>
                <a:latin typeface="Anton"/>
                <a:ea typeface="Anton"/>
                <a:cs typeface="Anton"/>
                <a:sym typeface="Anton"/>
              </a:rPr>
              <a:t>05</a:t>
            </a:r>
            <a:endParaRPr>
              <a:latin typeface="Anton"/>
              <a:ea typeface="Anton"/>
              <a:cs typeface="Anton"/>
              <a:sym typeface="Anton"/>
            </a:endParaRPr>
          </a:p>
        </p:txBody>
      </p:sp>
      <p:cxnSp>
        <p:nvCxnSpPr>
          <p:cNvPr id="153" name="Google Shape;153;p26"/>
          <p:cNvCxnSpPr/>
          <p:nvPr/>
        </p:nvCxnSpPr>
        <p:spPr>
          <a:xfrm>
            <a:off x="1680081" y="5454710"/>
            <a:ext cx="0" cy="603265"/>
          </a:xfrm>
          <a:prstGeom prst="straightConnector1">
            <a:avLst/>
          </a:prstGeom>
          <a:noFill/>
          <a:ln cap="flat" cmpd="sng" w="12700">
            <a:solidFill>
              <a:srgbClr val="00D703"/>
            </a:solidFill>
            <a:prstDash val="solid"/>
            <a:miter lim="800000"/>
            <a:headEnd len="sm" w="sm" type="none"/>
            <a:tailEnd len="sm" w="sm" type="none"/>
          </a:ln>
        </p:spPr>
      </p:cxnSp>
      <p:pic>
        <p:nvPicPr>
          <p:cNvPr id="154" name="Google Shape;154;p26"/>
          <p:cNvPicPr preferRelativeResize="0"/>
          <p:nvPr/>
        </p:nvPicPr>
        <p:blipFill>
          <a:blip r:embed="rId3">
            <a:alphaModFix/>
          </a:blip>
          <a:stretch>
            <a:fillRect/>
          </a:stretch>
        </p:blipFill>
        <p:spPr>
          <a:xfrm>
            <a:off x="7162174" y="496971"/>
            <a:ext cx="4514850" cy="3009900"/>
          </a:xfrm>
          <a:prstGeom prst="rect">
            <a:avLst/>
          </a:prstGeom>
          <a:noFill/>
          <a:ln>
            <a:noFill/>
          </a:ln>
        </p:spPr>
      </p:pic>
      <p:pic>
        <p:nvPicPr>
          <p:cNvPr id="155" name="Google Shape;155;p26"/>
          <p:cNvPicPr preferRelativeResize="0"/>
          <p:nvPr/>
        </p:nvPicPr>
        <p:blipFill>
          <a:blip r:embed="rId4">
            <a:alphaModFix/>
          </a:blip>
          <a:stretch>
            <a:fillRect/>
          </a:stretch>
        </p:blipFill>
        <p:spPr>
          <a:xfrm>
            <a:off x="7162174" y="3659271"/>
            <a:ext cx="4514850" cy="3000375"/>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62" name="Google Shape;162;p27"/>
          <p:cNvSpPr txBox="1"/>
          <p:nvPr/>
        </p:nvSpPr>
        <p:spPr>
          <a:xfrm>
            <a:off x="429592" y="2505670"/>
            <a:ext cx="10857900" cy="73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t>1- DESCRIPCIÓN</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nvSpPr>
        <p:spPr>
          <a:xfrm>
            <a:off x="11506202" y="6519009"/>
            <a:ext cx="685798" cy="20637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69" name="Google Shape;169;p28"/>
          <p:cNvSpPr txBox="1"/>
          <p:nvPr/>
        </p:nvSpPr>
        <p:spPr>
          <a:xfrm>
            <a:off x="907697" y="285888"/>
            <a:ext cx="27180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1- </a:t>
            </a:r>
            <a:r>
              <a:rPr lang="en-US" sz="2400">
                <a:solidFill>
                  <a:schemeClr val="dk1"/>
                </a:solidFill>
                <a:latin typeface="Helvetica Neue Light"/>
                <a:ea typeface="Helvetica Neue Light"/>
                <a:cs typeface="Helvetica Neue Light"/>
                <a:sym typeface="Helvetica Neue Light"/>
              </a:rPr>
              <a:t>Descripción</a:t>
            </a:r>
            <a:endParaRPr b="1" i="0" sz="2800" u="none" cap="none" strike="noStrike">
              <a:solidFill>
                <a:srgbClr val="000000"/>
              </a:solidFill>
              <a:latin typeface="Arial"/>
              <a:ea typeface="Arial"/>
              <a:cs typeface="Arial"/>
              <a:sym typeface="Arial"/>
            </a:endParaRPr>
          </a:p>
        </p:txBody>
      </p:sp>
      <p:sp>
        <p:nvSpPr>
          <p:cNvPr id="170" name="Google Shape;170;p28"/>
          <p:cNvSpPr/>
          <p:nvPr/>
        </p:nvSpPr>
        <p:spPr>
          <a:xfrm>
            <a:off x="495300" y="1446475"/>
            <a:ext cx="11404800" cy="384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Abstract:</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El sistema Bike Sharing es la transformación del tradicional "Alquiler de bicicletas", donde todo el proceso se transformó en </a:t>
            </a:r>
            <a:r>
              <a:rPr lang="en-US" sz="1600">
                <a:solidFill>
                  <a:schemeClr val="dk1"/>
                </a:solidFill>
                <a:latin typeface="Helvetica Neue Light"/>
                <a:ea typeface="Helvetica Neue Light"/>
                <a:cs typeface="Helvetica Neue Light"/>
                <a:sym typeface="Helvetica Neue Light"/>
              </a:rPr>
              <a:t>automático</a:t>
            </a:r>
            <a:r>
              <a:rPr lang="en-US" sz="1600">
                <a:solidFill>
                  <a:schemeClr val="dk1"/>
                </a:solidFill>
                <a:latin typeface="Helvetica Neue Light"/>
                <a:ea typeface="Helvetica Neue Light"/>
                <a:cs typeface="Helvetica Neue Light"/>
                <a:sym typeface="Helvetica Neue Light"/>
              </a:rPr>
              <a:t>. A través de este sistema, el usuario puede </a:t>
            </a:r>
            <a:r>
              <a:rPr lang="en-US" sz="1600">
                <a:solidFill>
                  <a:schemeClr val="dk1"/>
                </a:solidFill>
                <a:latin typeface="Helvetica Neue Light"/>
                <a:ea typeface="Helvetica Neue Light"/>
                <a:cs typeface="Helvetica Neue Light"/>
                <a:sym typeface="Helvetica Neue Light"/>
              </a:rPr>
              <a:t>fácilmente</a:t>
            </a:r>
            <a:r>
              <a:rPr lang="en-US" sz="1600">
                <a:solidFill>
                  <a:schemeClr val="dk1"/>
                </a:solidFill>
                <a:latin typeface="Helvetica Neue Light"/>
                <a:ea typeface="Helvetica Neue Light"/>
                <a:cs typeface="Helvetica Neue Light"/>
                <a:sym typeface="Helvetica Neue Light"/>
              </a:rPr>
              <a:t> alquilar una bicicleta desde un lugar en particular y </a:t>
            </a:r>
            <a:r>
              <a:rPr lang="en-US" sz="1600">
                <a:solidFill>
                  <a:schemeClr val="dk1"/>
                </a:solidFill>
                <a:latin typeface="Helvetica Neue Light"/>
                <a:ea typeface="Helvetica Neue Light"/>
                <a:cs typeface="Helvetica Neue Light"/>
                <a:sym typeface="Helvetica Neue Light"/>
              </a:rPr>
              <a:t>regresarla en</a:t>
            </a:r>
            <a:r>
              <a:rPr lang="en-US" sz="1600">
                <a:solidFill>
                  <a:schemeClr val="dk1"/>
                </a:solidFill>
                <a:latin typeface="Helvetica Neue Light"/>
                <a:ea typeface="Helvetica Neue Light"/>
                <a:cs typeface="Helvetica Neue Light"/>
                <a:sym typeface="Helvetica Neue Light"/>
              </a:rPr>
              <a:t> otro lugar </a:t>
            </a:r>
            <a:r>
              <a:rPr lang="en-US" sz="1600">
                <a:solidFill>
                  <a:schemeClr val="dk1"/>
                </a:solidFill>
                <a:latin typeface="Helvetica Neue Light"/>
                <a:ea typeface="Helvetica Neue Light"/>
                <a:cs typeface="Helvetica Neue Light"/>
                <a:sym typeface="Helvetica Neue Light"/>
              </a:rPr>
              <a:t>específico</a:t>
            </a:r>
            <a:r>
              <a:rPr lang="en-US" sz="1600">
                <a:solidFill>
                  <a:schemeClr val="dk1"/>
                </a:solidFill>
                <a:latin typeface="Helvetica Neue Light"/>
                <a:ea typeface="Helvetica Neue Light"/>
                <a:cs typeface="Helvetica Neue Light"/>
                <a:sym typeface="Helvetica Neue Light"/>
              </a:rPr>
              <a:t>.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Aparte del </a:t>
            </a:r>
            <a:r>
              <a:rPr lang="en-US" sz="1600">
                <a:solidFill>
                  <a:schemeClr val="dk1"/>
                </a:solidFill>
                <a:latin typeface="Helvetica Neue Light"/>
                <a:ea typeface="Helvetica Neue Light"/>
                <a:cs typeface="Helvetica Neue Light"/>
                <a:sym typeface="Helvetica Neue Light"/>
              </a:rPr>
              <a:t>interés</a:t>
            </a:r>
            <a:r>
              <a:rPr lang="en-US" sz="1600">
                <a:solidFill>
                  <a:schemeClr val="dk1"/>
                </a:solidFill>
                <a:latin typeface="Helvetica Neue Light"/>
                <a:ea typeface="Helvetica Neue Light"/>
                <a:cs typeface="Helvetica Neue Light"/>
                <a:sym typeface="Helvetica Neue Light"/>
              </a:rPr>
              <a:t> real en el mundo de las aplicaciones de sistemas Bike Sharing, las </a:t>
            </a:r>
            <a:r>
              <a:rPr lang="en-US" sz="1600">
                <a:solidFill>
                  <a:schemeClr val="dk1"/>
                </a:solidFill>
                <a:latin typeface="Helvetica Neue Light"/>
                <a:ea typeface="Helvetica Neue Light"/>
                <a:cs typeface="Helvetica Neue Light"/>
                <a:sym typeface="Helvetica Neue Light"/>
              </a:rPr>
              <a:t>características</a:t>
            </a:r>
            <a:r>
              <a:rPr lang="en-US" sz="1600">
                <a:solidFill>
                  <a:schemeClr val="dk1"/>
                </a:solidFill>
                <a:latin typeface="Helvetica Neue Light"/>
                <a:ea typeface="Helvetica Neue Light"/>
                <a:cs typeface="Helvetica Neue Light"/>
                <a:sym typeface="Helvetica Neue Light"/>
              </a:rPr>
              <a:t> de la </a:t>
            </a:r>
            <a:r>
              <a:rPr lang="en-US" sz="1600">
                <a:solidFill>
                  <a:schemeClr val="dk1"/>
                </a:solidFill>
                <a:latin typeface="Helvetica Neue Light"/>
                <a:ea typeface="Helvetica Neue Light"/>
                <a:cs typeface="Helvetica Neue Light"/>
                <a:sym typeface="Helvetica Neue Light"/>
              </a:rPr>
              <a:t>información</a:t>
            </a:r>
            <a:r>
              <a:rPr lang="en-US" sz="1600">
                <a:solidFill>
                  <a:schemeClr val="dk1"/>
                </a:solidFill>
                <a:latin typeface="Helvetica Neue Light"/>
                <a:ea typeface="Helvetica Neue Light"/>
                <a:cs typeface="Helvetica Neue Light"/>
                <a:sym typeface="Helvetica Neue Light"/>
              </a:rPr>
              <a:t> generada por estos sistemas, la hacen atractiva para la </a:t>
            </a:r>
            <a:r>
              <a:rPr lang="en-US" sz="1600">
                <a:solidFill>
                  <a:schemeClr val="dk1"/>
                </a:solidFill>
                <a:latin typeface="Helvetica Neue Light"/>
                <a:ea typeface="Helvetica Neue Light"/>
                <a:cs typeface="Helvetica Neue Light"/>
                <a:sym typeface="Helvetica Neue Light"/>
              </a:rPr>
              <a:t>investigación</a:t>
            </a:r>
            <a:r>
              <a:rPr lang="en-US"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1600">
                <a:solidFill>
                  <a:schemeClr val="dk1"/>
                </a:solidFill>
                <a:latin typeface="Helvetica Neue"/>
                <a:ea typeface="Helvetica Neue"/>
                <a:cs typeface="Helvetica Neue"/>
                <a:sym typeface="Helvetica Neue"/>
              </a:rPr>
              <a:t>Objetivo del trabajo final:</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En la presente entrega se busca analizar los datos obtenidos sobre el alquiler de bicicletas en una determinada ciudad para luego generar modelos de predicción que nos permitan estimar la cantidad de bicicletas en uso. Con este modelo, y </a:t>
            </a:r>
            <a:r>
              <a:rPr lang="en-US" sz="1600">
                <a:solidFill>
                  <a:schemeClr val="dk1"/>
                </a:solidFill>
                <a:latin typeface="Helvetica Neue Light"/>
                <a:ea typeface="Helvetica Neue Light"/>
                <a:cs typeface="Helvetica Neue Light"/>
                <a:sym typeface="Helvetica Neue Light"/>
              </a:rPr>
              <a:t>apoyándonos</a:t>
            </a:r>
            <a:r>
              <a:rPr lang="en-US" sz="1600">
                <a:solidFill>
                  <a:schemeClr val="dk1"/>
                </a:solidFill>
                <a:latin typeface="Helvetica Neue Light"/>
                <a:ea typeface="Helvetica Neue Light"/>
                <a:cs typeface="Helvetica Neue Light"/>
                <a:sym typeface="Helvetica Neue Light"/>
              </a:rPr>
              <a:t> en el </a:t>
            </a:r>
            <a:r>
              <a:rPr lang="en-US" sz="1600">
                <a:solidFill>
                  <a:schemeClr val="dk1"/>
                </a:solidFill>
                <a:latin typeface="Helvetica Neue Light"/>
                <a:ea typeface="Helvetica Neue Light"/>
                <a:cs typeface="Helvetica Neue Light"/>
                <a:sym typeface="Helvetica Neue Light"/>
              </a:rPr>
              <a:t>pronóstico</a:t>
            </a:r>
            <a:r>
              <a:rPr lang="en-US" sz="1600">
                <a:solidFill>
                  <a:schemeClr val="dk1"/>
                </a:solidFill>
                <a:latin typeface="Helvetica Neue Light"/>
                <a:ea typeface="Helvetica Neue Light"/>
                <a:cs typeface="Helvetica Neue Light"/>
                <a:sym typeface="Helvetica Neue Light"/>
              </a:rPr>
              <a:t> del tiempo podremos estimar esta variable a futuro.</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77" name="Google Shape;177;p29"/>
          <p:cNvSpPr txBox="1"/>
          <p:nvPr/>
        </p:nvSpPr>
        <p:spPr>
          <a:xfrm>
            <a:off x="667042" y="2491145"/>
            <a:ext cx="10857900" cy="73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t>2- PREGUNTAS DE INTERÉS</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84" name="Google Shape;184;p30"/>
          <p:cNvSpPr txBox="1"/>
          <p:nvPr/>
        </p:nvSpPr>
        <p:spPr>
          <a:xfrm>
            <a:off x="893152" y="288750"/>
            <a:ext cx="42213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2- Preguntas de </a:t>
            </a:r>
            <a:r>
              <a:rPr lang="en-US" sz="2400">
                <a:solidFill>
                  <a:schemeClr val="dk1"/>
                </a:solidFill>
                <a:latin typeface="Helvetica Neue Light"/>
                <a:ea typeface="Helvetica Neue Light"/>
                <a:cs typeface="Helvetica Neue Light"/>
                <a:sym typeface="Helvetica Neue Light"/>
              </a:rPr>
              <a:t>interés</a:t>
            </a:r>
            <a:endParaRPr b="1" i="0" sz="2800" u="none" cap="none" strike="noStrike">
              <a:solidFill>
                <a:srgbClr val="000000"/>
              </a:solidFill>
              <a:latin typeface="Arial"/>
              <a:ea typeface="Arial"/>
              <a:cs typeface="Arial"/>
              <a:sym typeface="Arial"/>
            </a:endParaRPr>
          </a:p>
        </p:txBody>
      </p:sp>
      <p:sp>
        <p:nvSpPr>
          <p:cNvPr id="185" name="Google Shape;185;p30"/>
          <p:cNvSpPr/>
          <p:nvPr/>
        </p:nvSpPr>
        <p:spPr>
          <a:xfrm>
            <a:off x="796875" y="1200250"/>
            <a:ext cx="8967000" cy="46407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chemeClr val="dk1"/>
              </a:buClr>
              <a:buSzPts val="3600"/>
              <a:buFont typeface="Helvetica Neue Light"/>
              <a:buChar char="●"/>
            </a:pPr>
            <a:r>
              <a:rPr lang="en-US" sz="3600">
                <a:solidFill>
                  <a:schemeClr val="dk1"/>
                </a:solidFill>
                <a:latin typeface="Helvetica Neue Light"/>
                <a:ea typeface="Helvetica Neue Light"/>
                <a:cs typeface="Helvetica Neue Light"/>
                <a:sym typeface="Helvetica Neue Light"/>
              </a:rPr>
              <a:t>¿Existe alguna </a:t>
            </a:r>
            <a:r>
              <a:rPr lang="en-US" sz="3600">
                <a:solidFill>
                  <a:schemeClr val="dk1"/>
                </a:solidFill>
                <a:latin typeface="Helvetica Neue Light"/>
                <a:ea typeface="Helvetica Neue Light"/>
                <a:cs typeface="Helvetica Neue Light"/>
                <a:sym typeface="Helvetica Neue Light"/>
              </a:rPr>
              <a:t>condición</a:t>
            </a:r>
            <a:r>
              <a:rPr lang="en-US" sz="3600">
                <a:solidFill>
                  <a:schemeClr val="dk1"/>
                </a:solidFill>
                <a:latin typeface="Helvetica Neue Light"/>
                <a:ea typeface="Helvetica Neue Light"/>
                <a:cs typeface="Helvetica Neue Light"/>
                <a:sym typeface="Helvetica Neue Light"/>
              </a:rPr>
              <a:t> </a:t>
            </a:r>
            <a:r>
              <a:rPr lang="en-US" sz="3600">
                <a:solidFill>
                  <a:schemeClr val="dk1"/>
                </a:solidFill>
                <a:latin typeface="Helvetica Neue Light"/>
                <a:ea typeface="Helvetica Neue Light"/>
                <a:cs typeface="Helvetica Neue Light"/>
                <a:sym typeface="Helvetica Neue Light"/>
              </a:rPr>
              <a:t>climática</a:t>
            </a:r>
            <a:r>
              <a:rPr lang="en-US" sz="3600">
                <a:solidFill>
                  <a:schemeClr val="dk1"/>
                </a:solidFill>
                <a:latin typeface="Helvetica Neue Light"/>
                <a:ea typeface="Helvetica Neue Light"/>
                <a:cs typeface="Helvetica Neue Light"/>
                <a:sym typeface="Helvetica Neue Light"/>
              </a:rPr>
              <a:t> que favorezca el Sharing?</a:t>
            </a:r>
            <a:endParaRPr sz="3600">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3600">
              <a:solidFill>
                <a:schemeClr val="dk1"/>
              </a:solidFill>
              <a:latin typeface="Helvetica Neue Light"/>
              <a:ea typeface="Helvetica Neue Light"/>
              <a:cs typeface="Helvetica Neue Light"/>
              <a:sym typeface="Helvetica Neue Light"/>
            </a:endParaRPr>
          </a:p>
          <a:p>
            <a:pPr indent="-457200" lvl="0" marL="457200" rtl="0" algn="l">
              <a:spcBef>
                <a:spcPts val="0"/>
              </a:spcBef>
              <a:spcAft>
                <a:spcPts val="0"/>
              </a:spcAft>
              <a:buClr>
                <a:schemeClr val="dk1"/>
              </a:buClr>
              <a:buSzPts val="3600"/>
              <a:buFont typeface="Helvetica Neue Light"/>
              <a:buChar char="●"/>
            </a:pPr>
            <a:r>
              <a:rPr lang="en-US" sz="3600">
                <a:solidFill>
                  <a:schemeClr val="dk1"/>
                </a:solidFill>
                <a:latin typeface="Helvetica Neue Light"/>
                <a:ea typeface="Helvetica Neue Light"/>
                <a:cs typeface="Helvetica Neue Light"/>
                <a:sym typeface="Helvetica Neue Light"/>
              </a:rPr>
              <a:t>¿</a:t>
            </a:r>
            <a:r>
              <a:rPr lang="en-US" sz="3600">
                <a:solidFill>
                  <a:schemeClr val="dk1"/>
                </a:solidFill>
                <a:latin typeface="Helvetica Neue Light"/>
                <a:ea typeface="Helvetica Neue Light"/>
                <a:cs typeface="Helvetica Neue Light"/>
                <a:sym typeface="Helvetica Neue Light"/>
              </a:rPr>
              <a:t>Cuál</a:t>
            </a:r>
            <a:r>
              <a:rPr lang="en-US" sz="3600">
                <a:solidFill>
                  <a:schemeClr val="dk1"/>
                </a:solidFill>
                <a:latin typeface="Helvetica Neue Light"/>
                <a:ea typeface="Helvetica Neue Light"/>
                <a:cs typeface="Helvetica Neue Light"/>
                <a:sym typeface="Helvetica Neue Light"/>
              </a:rPr>
              <a:t> es la hora del </a:t>
            </a:r>
            <a:r>
              <a:rPr lang="en-US" sz="3600">
                <a:solidFill>
                  <a:schemeClr val="dk1"/>
                </a:solidFill>
                <a:latin typeface="Helvetica Neue Light"/>
                <a:ea typeface="Helvetica Neue Light"/>
                <a:cs typeface="Helvetica Neue Light"/>
                <a:sym typeface="Helvetica Neue Light"/>
              </a:rPr>
              <a:t>día en la</a:t>
            </a:r>
            <a:r>
              <a:rPr lang="en-US" sz="3600">
                <a:solidFill>
                  <a:schemeClr val="dk1"/>
                </a:solidFill>
                <a:latin typeface="Helvetica Neue Light"/>
                <a:ea typeface="Helvetica Neue Light"/>
                <a:cs typeface="Helvetica Neue Light"/>
                <a:sym typeface="Helvetica Neue Light"/>
              </a:rPr>
              <a:t> que menos </a:t>
            </a:r>
            <a:r>
              <a:rPr lang="en-US" sz="3600">
                <a:solidFill>
                  <a:schemeClr val="dk1"/>
                </a:solidFill>
                <a:latin typeface="Helvetica Neue Light"/>
                <a:ea typeface="Helvetica Neue Light"/>
                <a:cs typeface="Helvetica Neue Light"/>
                <a:sym typeface="Helvetica Neue Light"/>
              </a:rPr>
              <a:t>bicicletas</a:t>
            </a:r>
            <a:r>
              <a:rPr lang="en-US" sz="3600">
                <a:solidFill>
                  <a:schemeClr val="dk1"/>
                </a:solidFill>
                <a:latin typeface="Helvetica Neue Light"/>
                <a:ea typeface="Helvetica Neue Light"/>
                <a:cs typeface="Helvetica Neue Light"/>
                <a:sym typeface="Helvetica Neue Light"/>
              </a:rPr>
              <a:t> se alquilan?</a:t>
            </a:r>
            <a:endParaRPr sz="3600">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3600">
              <a:solidFill>
                <a:schemeClr val="dk1"/>
              </a:solidFill>
              <a:latin typeface="Helvetica Neue Light"/>
              <a:ea typeface="Helvetica Neue Light"/>
              <a:cs typeface="Helvetica Neue Light"/>
              <a:sym typeface="Helvetica Neue Light"/>
            </a:endParaRPr>
          </a:p>
          <a:p>
            <a:pPr indent="-457200" lvl="0" marL="457200" rtl="0" algn="l">
              <a:spcBef>
                <a:spcPts val="0"/>
              </a:spcBef>
              <a:spcAft>
                <a:spcPts val="0"/>
              </a:spcAft>
              <a:buClr>
                <a:schemeClr val="dk1"/>
              </a:buClr>
              <a:buSzPts val="3600"/>
              <a:buFont typeface="Helvetica Neue Light"/>
              <a:buChar char="●"/>
            </a:pPr>
            <a:r>
              <a:rPr lang="en-US" sz="3600">
                <a:solidFill>
                  <a:schemeClr val="dk1"/>
                </a:solidFill>
                <a:latin typeface="Helvetica Neue Light"/>
                <a:ea typeface="Helvetica Neue Light"/>
                <a:cs typeface="Helvetica Neue Light"/>
                <a:sym typeface="Helvetica Neue Light"/>
              </a:rPr>
              <a:t>¿Se puede predecir la cantidad de usuarios en base a las estaciones del año?</a:t>
            </a:r>
            <a:endParaRPr sz="3600">
              <a:solidFill>
                <a:schemeClr val="dk1"/>
              </a:solidFill>
              <a:latin typeface="Helvetica Neue Light"/>
              <a:ea typeface="Helvetica Neue Light"/>
              <a:cs typeface="Helvetica Neue Light"/>
              <a:sym typeface="Helvetica Neue Light"/>
            </a:endParaRPr>
          </a:p>
        </p:txBody>
      </p:sp>
      <p:pic>
        <p:nvPicPr>
          <p:cNvPr id="186" name="Google Shape;186;p30"/>
          <p:cNvPicPr preferRelativeResize="0"/>
          <p:nvPr/>
        </p:nvPicPr>
        <p:blipFill>
          <a:blip r:embed="rId3">
            <a:alphaModFix/>
          </a:blip>
          <a:stretch>
            <a:fillRect/>
          </a:stretch>
        </p:blipFill>
        <p:spPr>
          <a:xfrm>
            <a:off x="9824550" y="1200249"/>
            <a:ext cx="1988074" cy="1371500"/>
          </a:xfrm>
          <a:prstGeom prst="rect">
            <a:avLst/>
          </a:prstGeom>
          <a:noFill/>
          <a:ln>
            <a:noFill/>
          </a:ln>
        </p:spPr>
      </p:pic>
      <p:pic>
        <p:nvPicPr>
          <p:cNvPr id="187" name="Google Shape;187;p30"/>
          <p:cNvPicPr preferRelativeResize="0"/>
          <p:nvPr/>
        </p:nvPicPr>
        <p:blipFill>
          <a:blip r:embed="rId4">
            <a:alphaModFix/>
          </a:blip>
          <a:stretch>
            <a:fillRect/>
          </a:stretch>
        </p:blipFill>
        <p:spPr>
          <a:xfrm>
            <a:off x="9870413" y="2636975"/>
            <a:ext cx="1896350" cy="1896350"/>
          </a:xfrm>
          <a:prstGeom prst="rect">
            <a:avLst/>
          </a:prstGeom>
          <a:noFill/>
          <a:ln>
            <a:noFill/>
          </a:ln>
        </p:spPr>
      </p:pic>
      <p:pic>
        <p:nvPicPr>
          <p:cNvPr id="188" name="Google Shape;188;p30"/>
          <p:cNvPicPr preferRelativeResize="0"/>
          <p:nvPr/>
        </p:nvPicPr>
        <p:blipFill>
          <a:blip r:embed="rId5">
            <a:alphaModFix/>
          </a:blip>
          <a:stretch>
            <a:fillRect/>
          </a:stretch>
        </p:blipFill>
        <p:spPr>
          <a:xfrm>
            <a:off x="9712994" y="4750475"/>
            <a:ext cx="2211193" cy="13715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195" name="Google Shape;195;p31"/>
          <p:cNvSpPr txBox="1"/>
          <p:nvPr/>
        </p:nvSpPr>
        <p:spPr>
          <a:xfrm>
            <a:off x="667042" y="2491145"/>
            <a:ext cx="10857900" cy="73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t>3- </a:t>
            </a:r>
            <a:r>
              <a:rPr lang="en-US" sz="6000"/>
              <a:t>EXTRACCIÓN</a:t>
            </a:r>
            <a:r>
              <a:rPr lang="en-US" sz="6000"/>
              <a:t> DE DATOS</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02" name="Google Shape;202;p32"/>
          <p:cNvSpPr txBox="1"/>
          <p:nvPr/>
        </p:nvSpPr>
        <p:spPr>
          <a:xfrm>
            <a:off x="893179" y="274200"/>
            <a:ext cx="6051900" cy="332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dk1"/>
                </a:solidFill>
                <a:latin typeface="Helvetica Neue Light"/>
                <a:ea typeface="Helvetica Neue Light"/>
                <a:cs typeface="Helvetica Neue Light"/>
                <a:sym typeface="Helvetica Neue Light"/>
              </a:rPr>
              <a:t>3- </a:t>
            </a:r>
            <a:r>
              <a:rPr lang="en-US" sz="2400">
                <a:solidFill>
                  <a:schemeClr val="dk1"/>
                </a:solidFill>
                <a:latin typeface="Helvetica Neue Light"/>
                <a:ea typeface="Helvetica Neue Light"/>
                <a:cs typeface="Helvetica Neue Light"/>
                <a:sym typeface="Helvetica Neue Light"/>
              </a:rPr>
              <a:t>Extracción</a:t>
            </a:r>
            <a:r>
              <a:rPr lang="en-US" sz="2400">
                <a:solidFill>
                  <a:schemeClr val="dk1"/>
                </a:solidFill>
                <a:latin typeface="Helvetica Neue Light"/>
                <a:ea typeface="Helvetica Neue Light"/>
                <a:cs typeface="Helvetica Neue Light"/>
                <a:sym typeface="Helvetica Neue Light"/>
              </a:rPr>
              <a:t> de datos</a:t>
            </a:r>
            <a:endParaRPr b="1" i="0" sz="2800" u="none" cap="none" strike="noStrike">
              <a:solidFill>
                <a:srgbClr val="000000"/>
              </a:solidFill>
              <a:latin typeface="Arial"/>
              <a:ea typeface="Arial"/>
              <a:cs typeface="Arial"/>
              <a:sym typeface="Arial"/>
            </a:endParaRPr>
          </a:p>
        </p:txBody>
      </p:sp>
      <p:pic>
        <p:nvPicPr>
          <p:cNvPr id="203" name="Google Shape;203;p32"/>
          <p:cNvPicPr preferRelativeResize="0"/>
          <p:nvPr/>
        </p:nvPicPr>
        <p:blipFill>
          <a:blip r:embed="rId3">
            <a:alphaModFix/>
          </a:blip>
          <a:stretch>
            <a:fillRect/>
          </a:stretch>
        </p:blipFill>
        <p:spPr>
          <a:xfrm>
            <a:off x="152400" y="3154888"/>
            <a:ext cx="11887199" cy="2000377"/>
          </a:xfrm>
          <a:prstGeom prst="rect">
            <a:avLst/>
          </a:prstGeom>
          <a:noFill/>
          <a:ln cap="flat" cmpd="sng" w="9525">
            <a:solidFill>
              <a:srgbClr val="0000FF"/>
            </a:solidFill>
            <a:prstDash val="solid"/>
            <a:round/>
            <a:headEnd len="sm" w="sm" type="none"/>
            <a:tailEnd len="sm" w="sm" type="none"/>
          </a:ln>
        </p:spPr>
      </p:pic>
      <p:sp>
        <p:nvSpPr>
          <p:cNvPr id="204" name="Google Shape;204;p32"/>
          <p:cNvSpPr/>
          <p:nvPr/>
        </p:nvSpPr>
        <p:spPr>
          <a:xfrm>
            <a:off x="484500" y="1182738"/>
            <a:ext cx="11223000" cy="118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La base de datos nos permite extraer datos relativos a:</a:t>
            </a:r>
            <a:endParaRPr sz="1600">
              <a:solidFill>
                <a:schemeClr val="dk1"/>
              </a:solidFill>
              <a:latin typeface="Helvetica Neue Light"/>
              <a:ea typeface="Helvetica Neue Light"/>
              <a:cs typeface="Helvetica Neue Light"/>
              <a:sym typeface="Helvetica Neue Light"/>
            </a:endParaRPr>
          </a:p>
          <a:p>
            <a:pPr indent="-330200" lvl="0" marL="457200" marR="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Instante de ocurrencia: Dia, hora, </a:t>
            </a:r>
            <a:r>
              <a:rPr lang="en-US" sz="1600">
                <a:solidFill>
                  <a:schemeClr val="dk1"/>
                </a:solidFill>
                <a:latin typeface="Helvetica Neue Light"/>
                <a:ea typeface="Helvetica Neue Light"/>
                <a:cs typeface="Helvetica Neue Light"/>
                <a:sym typeface="Helvetica Neue Light"/>
              </a:rPr>
              <a:t>estación</a:t>
            </a:r>
            <a:r>
              <a:rPr lang="en-US" sz="1600">
                <a:solidFill>
                  <a:schemeClr val="dk1"/>
                </a:solidFill>
                <a:latin typeface="Helvetica Neue Light"/>
                <a:ea typeface="Helvetica Neue Light"/>
                <a:cs typeface="Helvetica Neue Light"/>
                <a:sym typeface="Helvetica Neue Light"/>
              </a:rPr>
              <a:t> del año, si es o no dia laboral.</a:t>
            </a:r>
            <a:endParaRPr sz="1600">
              <a:solidFill>
                <a:schemeClr val="dk1"/>
              </a:solidFill>
              <a:latin typeface="Helvetica Neue Light"/>
              <a:ea typeface="Helvetica Neue Light"/>
              <a:cs typeface="Helvetica Neue Light"/>
              <a:sym typeface="Helvetica Neue Light"/>
            </a:endParaRPr>
          </a:p>
          <a:p>
            <a:pPr indent="-330200" lvl="0" marL="457200" marR="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Condición climatica: Tipo de clima, temperatuta, sensacion termica, humedad, velocidad de viento</a:t>
            </a:r>
            <a:endParaRPr sz="1600">
              <a:solidFill>
                <a:schemeClr val="dk1"/>
              </a:solidFill>
              <a:latin typeface="Helvetica Neue Light"/>
              <a:ea typeface="Helvetica Neue Light"/>
              <a:cs typeface="Helvetica Neue Light"/>
              <a:sym typeface="Helvetica Neue Light"/>
            </a:endParaRPr>
          </a:p>
          <a:p>
            <a:pPr indent="-330200" lvl="0" marL="457200" marR="0" rtl="0" algn="l">
              <a:spcBef>
                <a:spcPts val="0"/>
              </a:spcBef>
              <a:spcAft>
                <a:spcPts val="0"/>
              </a:spcAft>
              <a:buClr>
                <a:schemeClr val="dk1"/>
              </a:buClr>
              <a:buSzPts val="1600"/>
              <a:buFont typeface="Helvetica Neue Light"/>
              <a:buChar char="-"/>
            </a:pPr>
            <a:r>
              <a:rPr lang="en-US" sz="1600">
                <a:solidFill>
                  <a:schemeClr val="dk1"/>
                </a:solidFill>
                <a:latin typeface="Helvetica Neue Light"/>
                <a:ea typeface="Helvetica Neue Light"/>
                <a:cs typeface="Helvetica Neue Light"/>
                <a:sym typeface="Helvetica Neue Light"/>
              </a:rPr>
              <a:t>Usuarios: tipo de usuaruios, cantidad total</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05" name="Google Shape;205;p32"/>
          <p:cNvSpPr/>
          <p:nvPr/>
        </p:nvSpPr>
        <p:spPr>
          <a:xfrm>
            <a:off x="428500" y="2724125"/>
            <a:ext cx="3523500" cy="33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Helvetica Neue Light"/>
                <a:ea typeface="Helvetica Neue Light"/>
                <a:cs typeface="Helvetica Neue Light"/>
                <a:sym typeface="Helvetica Neue Light"/>
              </a:rPr>
              <a:t>Una muestra de los datos:</a:t>
            </a:r>
            <a:endParaRPr sz="1600">
              <a:solidFill>
                <a:schemeClr val="dk1"/>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171450" lvl="0" marL="285750" marR="0" rtl="0" algn="l">
              <a:spcBef>
                <a:spcPts val="0"/>
              </a:spcBef>
              <a:spcAft>
                <a:spcPts val="0"/>
              </a:spcAft>
              <a:buClr>
                <a:schemeClr val="dk1"/>
              </a:buClr>
              <a:buSzPts val="1800"/>
              <a:buFont typeface="Noto Sans Symbols"/>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sp>
        <p:nvSpPr>
          <p:cNvPr id="206" name="Google Shape;206;p32"/>
          <p:cNvSpPr txBox="1"/>
          <p:nvPr/>
        </p:nvSpPr>
        <p:spPr>
          <a:xfrm>
            <a:off x="428500" y="5452750"/>
            <a:ext cx="11413200" cy="674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350">
                <a:solidFill>
                  <a:schemeClr val="dk1"/>
                </a:solidFill>
                <a:highlight>
                  <a:srgbClr val="FFFFFE"/>
                </a:highlight>
                <a:latin typeface="Courier New"/>
                <a:ea typeface="Courier New"/>
                <a:cs typeface="Courier New"/>
                <a:sym typeface="Courier New"/>
              </a:rPr>
              <a:t>Datos extraidos de:</a:t>
            </a:r>
            <a:endParaRPr sz="13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350" u="sng">
                <a:solidFill>
                  <a:schemeClr val="hlink"/>
                </a:solidFill>
                <a:highlight>
                  <a:srgbClr val="FFFFFE"/>
                </a:highlight>
                <a:latin typeface="Courier New"/>
                <a:ea typeface="Courier New"/>
                <a:cs typeface="Courier New"/>
                <a:sym typeface="Courier New"/>
                <a:hlinkClick r:id="rId4"/>
              </a:rPr>
              <a:t>https://archive.ics.uci.edu/ml/machine-learning-databases/00275/Bike-Sharing-Dataset.zip</a:t>
            </a:r>
            <a:endParaRPr sz="1350">
              <a:solidFill>
                <a:schemeClr val="dk1"/>
              </a:solidFill>
              <a:highlight>
                <a:srgbClr val="FFFFFE"/>
              </a:highlight>
              <a:latin typeface="Courier New"/>
              <a:ea typeface="Courier New"/>
              <a:cs typeface="Courier New"/>
              <a:sym typeface="Courier New"/>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nvSpPr>
        <p:spPr>
          <a:xfrm>
            <a:off x="11506202" y="6519009"/>
            <a:ext cx="685800" cy="20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rgbClr val="000000"/>
                </a:solidFill>
                <a:latin typeface="Arial"/>
                <a:ea typeface="Arial"/>
                <a:cs typeface="Arial"/>
                <a:sym typeface="Arial"/>
              </a:rPr>
              <a:t>‹#›</a:t>
            </a:fld>
            <a:endParaRPr b="0" i="0" sz="1050" u="none" cap="none" strike="noStrike">
              <a:solidFill>
                <a:srgbClr val="000000"/>
              </a:solidFill>
              <a:latin typeface="Arial"/>
              <a:ea typeface="Arial"/>
              <a:cs typeface="Arial"/>
              <a:sym typeface="Arial"/>
            </a:endParaRPr>
          </a:p>
        </p:txBody>
      </p:sp>
      <p:sp>
        <p:nvSpPr>
          <p:cNvPr id="213" name="Google Shape;213;p33"/>
          <p:cNvSpPr txBox="1"/>
          <p:nvPr/>
        </p:nvSpPr>
        <p:spPr>
          <a:xfrm>
            <a:off x="667042" y="2491145"/>
            <a:ext cx="10857900" cy="73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6000"/>
              <a:buFont typeface="Arial"/>
              <a:buNone/>
            </a:pPr>
            <a:r>
              <a:rPr lang="en-US" sz="6000"/>
              <a:t>4- </a:t>
            </a:r>
            <a:r>
              <a:rPr lang="en-US" sz="6000"/>
              <a:t>ANÁLISIS</a:t>
            </a:r>
            <a:r>
              <a:rPr lang="en-US" sz="6000"/>
              <a:t> EXPLORATORIO</a:t>
            </a:r>
            <a:endParaRPr b="1" i="0" sz="6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Pain Points Palete">
      <a:dk1>
        <a:srgbClr val="000000"/>
      </a:dk1>
      <a:lt1>
        <a:srgbClr val="FFFFFF"/>
      </a:lt1>
      <a:dk2>
        <a:srgbClr val="212745"/>
      </a:dk2>
      <a:lt2>
        <a:srgbClr val="B4DCFA"/>
      </a:lt2>
      <a:accent1>
        <a:srgbClr val="00F3FF"/>
      </a:accent1>
      <a:accent2>
        <a:srgbClr val="A100FF"/>
      </a:accent2>
      <a:accent3>
        <a:srgbClr val="380089"/>
      </a:accent3>
      <a:accent4>
        <a:srgbClr val="00D700"/>
      </a:accent4>
      <a:accent5>
        <a:srgbClr val="FF9500"/>
      </a:accent5>
      <a:accent6>
        <a:srgbClr val="008EFF"/>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